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9" r:id="rId1"/>
  </p:sldMasterIdLst>
  <p:notesMasterIdLst>
    <p:notesMasterId r:id="rId82"/>
  </p:notesMasterIdLst>
  <p:handoutMasterIdLst>
    <p:handoutMasterId r:id="rId83"/>
  </p:handoutMasterIdLst>
  <p:sldIdLst>
    <p:sldId id="339" r:id="rId2"/>
    <p:sldId id="382" r:id="rId3"/>
    <p:sldId id="385" r:id="rId4"/>
    <p:sldId id="340" r:id="rId5"/>
    <p:sldId id="346" r:id="rId6"/>
    <p:sldId id="384" r:id="rId7"/>
    <p:sldId id="347" r:id="rId8"/>
    <p:sldId id="348" r:id="rId9"/>
    <p:sldId id="349" r:id="rId10"/>
    <p:sldId id="352" r:id="rId11"/>
    <p:sldId id="386" r:id="rId12"/>
    <p:sldId id="387" r:id="rId13"/>
    <p:sldId id="389" r:id="rId14"/>
    <p:sldId id="390" r:id="rId15"/>
    <p:sldId id="392" r:id="rId16"/>
    <p:sldId id="395" r:id="rId17"/>
    <p:sldId id="396" r:id="rId18"/>
    <p:sldId id="397" r:id="rId19"/>
    <p:sldId id="404" r:id="rId20"/>
    <p:sldId id="405" r:id="rId21"/>
    <p:sldId id="453" r:id="rId22"/>
    <p:sldId id="406" r:id="rId23"/>
    <p:sldId id="444" r:id="rId24"/>
    <p:sldId id="442" r:id="rId25"/>
    <p:sldId id="407" r:id="rId26"/>
    <p:sldId id="443" r:id="rId27"/>
    <p:sldId id="410" r:id="rId28"/>
    <p:sldId id="411" r:id="rId29"/>
    <p:sldId id="421" r:id="rId30"/>
    <p:sldId id="398" r:id="rId31"/>
    <p:sldId id="408" r:id="rId32"/>
    <p:sldId id="469" r:id="rId33"/>
    <p:sldId id="445" r:id="rId34"/>
    <p:sldId id="414" r:id="rId35"/>
    <p:sldId id="455" r:id="rId36"/>
    <p:sldId id="457" r:id="rId37"/>
    <p:sldId id="456" r:id="rId38"/>
    <p:sldId id="458" r:id="rId39"/>
    <p:sldId id="459" r:id="rId40"/>
    <p:sldId id="460" r:id="rId41"/>
    <p:sldId id="452" r:id="rId42"/>
    <p:sldId id="415" r:id="rId43"/>
    <p:sldId id="419" r:id="rId44"/>
    <p:sldId id="416" r:id="rId45"/>
    <p:sldId id="420" r:id="rId46"/>
    <p:sldId id="461" r:id="rId47"/>
    <p:sldId id="475" r:id="rId48"/>
    <p:sldId id="474" r:id="rId49"/>
    <p:sldId id="441" r:id="rId50"/>
    <p:sldId id="434" r:id="rId51"/>
    <p:sldId id="433" r:id="rId52"/>
    <p:sldId id="440" r:id="rId53"/>
    <p:sldId id="449" r:id="rId54"/>
    <p:sldId id="450" r:id="rId55"/>
    <p:sldId id="439" r:id="rId56"/>
    <p:sldId id="435" r:id="rId57"/>
    <p:sldId id="438" r:id="rId58"/>
    <p:sldId id="436" r:id="rId59"/>
    <p:sldId id="446" r:id="rId60"/>
    <p:sldId id="422" r:id="rId61"/>
    <p:sldId id="423" r:id="rId62"/>
    <p:sldId id="464" r:id="rId63"/>
    <p:sldId id="451" r:id="rId64"/>
    <p:sldId id="465" r:id="rId65"/>
    <p:sldId id="466" r:id="rId66"/>
    <p:sldId id="427" r:id="rId67"/>
    <p:sldId id="425" r:id="rId68"/>
    <p:sldId id="426" r:id="rId69"/>
    <p:sldId id="468" r:id="rId70"/>
    <p:sldId id="467" r:id="rId71"/>
    <p:sldId id="462" r:id="rId72"/>
    <p:sldId id="471" r:id="rId73"/>
    <p:sldId id="473" r:id="rId74"/>
    <p:sldId id="463" r:id="rId75"/>
    <p:sldId id="470" r:id="rId76"/>
    <p:sldId id="429" r:id="rId77"/>
    <p:sldId id="454" r:id="rId78"/>
    <p:sldId id="448" r:id="rId79"/>
    <p:sldId id="430" r:id="rId80"/>
    <p:sldId id="431" r:id="rId81"/>
  </p:sldIdLst>
  <p:sldSz cx="9144000" cy="6858000" type="screen4x3"/>
  <p:notesSz cx="6708775" cy="9836150"/>
  <p:defaultTextStyle>
    <a:defPPr>
      <a:defRPr lang="nb-NO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-107" charset="0"/>
        <a:ea typeface="ＭＳ Ｐゴシック" pitchFamily="-107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-107" charset="0"/>
        <a:ea typeface="ＭＳ Ｐゴシック" pitchFamily="-107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-107" charset="0"/>
        <a:ea typeface="ＭＳ Ｐゴシック" pitchFamily="-107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-107" charset="0"/>
        <a:ea typeface="ＭＳ Ｐゴシック" pitchFamily="-107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-107" charset="0"/>
        <a:ea typeface="ＭＳ Ｐゴシック" pitchFamily="-107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-107" charset="0"/>
        <a:ea typeface="ＭＳ Ｐゴシック" pitchFamily="-107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-107" charset="0"/>
        <a:ea typeface="ＭＳ Ｐゴシック" pitchFamily="-107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-107" charset="0"/>
        <a:ea typeface="ＭＳ Ｐゴシック" pitchFamily="-107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-107" charset="0"/>
        <a:ea typeface="ＭＳ Ｐゴシック" pitchFamily="-10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8">
          <p15:clr>
            <a:srgbClr val="A4A3A4"/>
          </p15:clr>
        </p15:guide>
        <p15:guide id="2" pos="211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663300"/>
    <a:srgbClr val="008000"/>
    <a:srgbClr val="FF3300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sfarg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2" autoAdjust="0"/>
    <p:restoredTop sz="94724" autoAdjust="0"/>
  </p:normalViewPr>
  <p:slideViewPr>
    <p:cSldViewPr>
      <p:cViewPr>
        <p:scale>
          <a:sx n="130" d="100"/>
          <a:sy n="130" d="100"/>
        </p:scale>
        <p:origin x="1672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20408"/>
    </p:cViewPr>
  </p:sorterViewPr>
  <p:notesViewPr>
    <p:cSldViewPr>
      <p:cViewPr varScale="1">
        <p:scale>
          <a:sx n="55" d="100"/>
          <a:sy n="55" d="100"/>
        </p:scale>
        <p:origin x="-1752" y="-84"/>
      </p:cViewPr>
      <p:guideLst>
        <p:guide orient="horz" pos="3098"/>
        <p:guide pos="211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7336" cy="4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4" tIns="45286" rIns="90574" bIns="45286" numCol="1" anchor="t" anchorCtr="0" compatLnSpc="1">
            <a:prstTxWarp prst="textNoShape">
              <a:avLst/>
            </a:prstTxWarp>
          </a:bodyPr>
          <a:lstStyle>
            <a:lvl1pPr defTabSz="905881">
              <a:defRPr sz="1200">
                <a:ea typeface="+mn-ea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1440" y="0"/>
            <a:ext cx="2907336" cy="4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4" tIns="45286" rIns="90574" bIns="45286" numCol="1" anchor="t" anchorCtr="0" compatLnSpc="1">
            <a:prstTxWarp prst="textNoShape">
              <a:avLst/>
            </a:prstTxWarp>
          </a:bodyPr>
          <a:lstStyle>
            <a:lvl1pPr algn="r" defTabSz="905881">
              <a:defRPr sz="1200">
                <a:ea typeface="+mn-ea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43352"/>
            <a:ext cx="2907336" cy="4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4" tIns="45286" rIns="90574" bIns="45286" numCol="1" anchor="b" anchorCtr="0" compatLnSpc="1">
            <a:prstTxWarp prst="textNoShape">
              <a:avLst/>
            </a:prstTxWarp>
          </a:bodyPr>
          <a:lstStyle>
            <a:lvl1pPr defTabSz="905881">
              <a:defRPr sz="1200">
                <a:ea typeface="+mn-ea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1440" y="9343352"/>
            <a:ext cx="2907336" cy="4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4" tIns="45286" rIns="90574" bIns="45286" numCol="1" anchor="b" anchorCtr="0" compatLnSpc="1">
            <a:prstTxWarp prst="textNoShape">
              <a:avLst/>
            </a:prstTxWarp>
          </a:bodyPr>
          <a:lstStyle>
            <a:lvl1pPr algn="r" defTabSz="905881">
              <a:defRPr sz="1200"/>
            </a:lvl1pPr>
          </a:lstStyle>
          <a:p>
            <a:fld id="{68E861DF-6501-49A8-A10F-BDB53C47766E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2162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7336" cy="4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4" tIns="45286" rIns="90574" bIns="45286" numCol="1" anchor="t" anchorCtr="0" compatLnSpc="1">
            <a:prstTxWarp prst="textNoShape">
              <a:avLst/>
            </a:prstTxWarp>
          </a:bodyPr>
          <a:lstStyle>
            <a:lvl1pPr defTabSz="905881">
              <a:defRPr sz="1200">
                <a:latin typeface="Arial" pitchFamily="-107" charset="0"/>
                <a:ea typeface="+mn-ea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1439" y="0"/>
            <a:ext cx="2905836" cy="49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4" tIns="45286" rIns="90574" bIns="45286" numCol="1" anchor="t" anchorCtr="0" compatLnSpc="1">
            <a:prstTxWarp prst="textNoShape">
              <a:avLst/>
            </a:prstTxWarp>
          </a:bodyPr>
          <a:lstStyle>
            <a:lvl1pPr algn="r" defTabSz="905881">
              <a:defRPr sz="1200">
                <a:latin typeface="Arial" pitchFamily="-107" charset="0"/>
                <a:ea typeface="+mn-ea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5350" y="736600"/>
            <a:ext cx="4919663" cy="3690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2078" y="4673203"/>
            <a:ext cx="5364620" cy="442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4" tIns="45286" rIns="90574" bIns="452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1826"/>
            <a:ext cx="2907336" cy="49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4" tIns="45286" rIns="90574" bIns="45286" numCol="1" anchor="b" anchorCtr="0" compatLnSpc="1">
            <a:prstTxWarp prst="textNoShape">
              <a:avLst/>
            </a:prstTxWarp>
          </a:bodyPr>
          <a:lstStyle>
            <a:lvl1pPr defTabSz="905881">
              <a:defRPr sz="1200">
                <a:latin typeface="Arial" pitchFamily="-107" charset="0"/>
                <a:ea typeface="+mn-ea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1439" y="9341826"/>
            <a:ext cx="2905836" cy="492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4" tIns="45286" rIns="90574" bIns="45286" numCol="1" anchor="b" anchorCtr="0" compatLnSpc="1">
            <a:prstTxWarp prst="textNoShape">
              <a:avLst/>
            </a:prstTxWarp>
          </a:bodyPr>
          <a:lstStyle>
            <a:lvl1pPr algn="r" defTabSz="905881">
              <a:defRPr sz="1200">
                <a:latin typeface="Arial" charset="0"/>
              </a:defRPr>
            </a:lvl1pPr>
          </a:lstStyle>
          <a:p>
            <a:fld id="{A1F65BA3-8533-414E-AB56-3AEFC62C5F1F}" type="slidenum">
              <a:rPr lang="nb-NO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7819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5429" eaLnBrk="0" hangingPunct="0">
              <a:defRPr sz="23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09071" indent="-272720" defTabSz="945429" eaLnBrk="0" hangingPunct="0">
              <a:defRPr sz="23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090879" indent="-218176" defTabSz="945429" eaLnBrk="0" hangingPunct="0">
              <a:defRPr sz="23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527231" indent="-218176" defTabSz="945429" eaLnBrk="0" hangingPunct="0">
              <a:defRPr sz="23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1963583" indent="-218176" defTabSz="945429" eaLnBrk="0" hangingPunct="0">
              <a:defRPr sz="23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399934" indent="-218176" defTabSz="94542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836286" indent="-218176" defTabSz="94542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272638" indent="-218176" defTabSz="94542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708989" indent="-218176" defTabSz="945429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89DF9ED7-4E84-9C41-B6D9-73289D7B05AB}" type="slidenum">
              <a:rPr lang="en-GB" sz="1200">
                <a:latin typeface="Times New Roman" charset="0"/>
              </a:rPr>
              <a:pPr eaLnBrk="1" hangingPunct="1">
                <a:defRPr/>
              </a:pPr>
              <a:t>1</a:t>
            </a:fld>
            <a:endParaRPr lang="en-GB" sz="1200" dirty="0">
              <a:latin typeface="Times New Roman" charset="0"/>
            </a:endParaRPr>
          </a:p>
        </p:txBody>
      </p:sp>
      <p:sp>
        <p:nvSpPr>
          <p:cNvPr id="17410" name="Rectangle 7"/>
          <p:cNvSpPr txBox="1">
            <a:spLocks noGrp="1" noChangeArrowheads="1"/>
          </p:cNvSpPr>
          <p:nvPr/>
        </p:nvSpPr>
        <p:spPr bwMode="auto">
          <a:xfrm>
            <a:off x="3798439" y="9340299"/>
            <a:ext cx="2908837" cy="49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96" tIns="45397" rIns="90796" bIns="45397" anchor="b"/>
          <a:lstStyle>
            <a:lvl1pPr defTabSz="9525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9525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9525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9525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9525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9525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eaLnBrk="1" hangingPunct="1"/>
            <a:fld id="{B9377017-93A9-DC41-B587-96EED87B0F0B}" type="slidenum">
              <a:rPr lang="nb-NO" sz="1300">
                <a:latin typeface="Arial" charset="0"/>
              </a:rPr>
              <a:pPr algn="r" eaLnBrk="1" hangingPunct="1"/>
              <a:t>1</a:t>
            </a:fld>
            <a:endParaRPr lang="nb-NO" sz="1300" dirty="0">
              <a:latin typeface="Arial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98525" y="738188"/>
            <a:ext cx="4913313" cy="3686175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579" y="4671675"/>
            <a:ext cx="5361619" cy="4426039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796" tIns="45397" rIns="90796" bIns="45397"/>
          <a:lstStyle/>
          <a:p>
            <a:pPr eaLnBrk="1" hangingPunct="1">
              <a:defRPr/>
            </a:pPr>
            <a:endParaRPr lang="nb-NO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965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5BA3-8533-414E-AB56-3AEFC62C5F1F}" type="slidenum">
              <a:rPr lang="nb-NO"/>
              <a:pPr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251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nb-NO">
                  <a:ea typeface="+mn-ea"/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nb-NO">
                  <a:ea typeface="+mn-ea"/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nb-NO">
                  <a:ea typeface="+mn-ea"/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nb-NO">
                  <a:ea typeface="+mn-ea"/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b-NO">
                <a:ea typeface="+mn-ea"/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b-NO">
                <a:ea typeface="+mn-ea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b-NO">
                <a:ea typeface="+mn-ea"/>
              </a:endParaRPr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107" charset="2"/>
              <a:buNone/>
              <a:defRPr/>
            </a:lvl1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EE0AAD-725F-4040-BA4A-FBAF06686763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069A77-9EEC-4146-9DAC-177AB2996AAD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5B4EDF-9291-4DEC-8A44-8E3768335493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nb-NO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1F4B3-F8E3-4329-B97F-DF7BB590040E}" type="datetime1">
              <a:rPr lang="nb-NO"/>
              <a:pPr>
                <a:defRPr/>
              </a:pPr>
              <a:t>09.03.2016</a:t>
            </a:fld>
            <a:endParaRPr lang="nb-N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79A97-2D11-44B1-8422-820B7D39796C}" type="slidenum">
              <a:rPr lang="nb-NO"/>
              <a:pPr>
                <a:defRPr/>
              </a:pPr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23437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020BBD-4132-4235-A1F1-E06397753A5E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AC85E9F-9173-4121-BF05-480CF0F55638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9C8BA3-5CAF-4A39-B4B9-8CBD8C8B8F01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A61A35-DDAC-4996-8DB8-AAD6B0198D91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162582-A819-4ED1-B316-FFD8E94681A9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1E7211-7582-466C-AB40-955BB5F318BF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09308C-E733-490A-98A9-CCADB08EE96D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F4188C-35A2-44ED-84BF-3A37D52CF959}" type="slidenum">
              <a:rPr lang="nb-NO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1" lang="nb-NO" sz="2400">
              <a:ea typeface="+mn-ea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Klikk for å redigere tittelstil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pPr>
              <a:defRPr/>
            </a:pPr>
            <a:endParaRPr lang="nb-NO"/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C84E1AA-8C2A-4A20-B087-8A8F08FB9590}" type="slidenum">
              <a:rPr lang="nb-NO"/>
              <a:pPr/>
              <a:t>‹#›</a:t>
            </a:fld>
            <a:endParaRPr lang="nb-NO"/>
          </a:p>
        </p:txBody>
      </p:sp>
      <p:pic>
        <p:nvPicPr>
          <p:cNvPr id="1032" name="Picture 1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609600" cy="686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107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107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107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-107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-107" charset="2"/>
        <a:buChar char="n"/>
        <a:defRPr sz="3200">
          <a:solidFill>
            <a:schemeClr val="tx1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-107" charset="2"/>
        <a:buChar char="n"/>
        <a:defRPr sz="2800">
          <a:solidFill>
            <a:schemeClr val="tx1"/>
          </a:solidFill>
          <a:latin typeface="+mn-lt"/>
          <a:ea typeface="ＭＳ Ｐゴシック" pitchFamily="-107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107" charset="2"/>
        <a:buChar char="n"/>
        <a:defRPr sz="2400">
          <a:solidFill>
            <a:schemeClr val="tx1"/>
          </a:solidFill>
          <a:latin typeface="+mn-lt"/>
          <a:ea typeface="ＭＳ Ｐゴシック" pitchFamily="-107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-107" charset="2"/>
        <a:buChar char="n"/>
        <a:defRPr sz="2000">
          <a:solidFill>
            <a:schemeClr val="tx1"/>
          </a:solidFill>
          <a:latin typeface="+mn-lt"/>
          <a:ea typeface="ＭＳ Ｐゴシック" pitchFamily="-107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7" charset="2"/>
        <a:buChar char="n"/>
        <a:defRPr sz="2000">
          <a:solidFill>
            <a:schemeClr val="tx1"/>
          </a:solidFill>
          <a:latin typeface="+mn-lt"/>
          <a:ea typeface="ＭＳ Ｐゴシック" pitchFamily="-107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7" charset="2"/>
        <a:buChar char="n"/>
        <a:defRPr sz="2000">
          <a:solidFill>
            <a:schemeClr val="tx1"/>
          </a:solidFill>
          <a:latin typeface="+mn-lt"/>
          <a:ea typeface="ＭＳ Ｐゴシック" pitchFamily="-107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7" charset="2"/>
        <a:buChar char="n"/>
        <a:defRPr sz="2000">
          <a:solidFill>
            <a:schemeClr val="tx1"/>
          </a:solidFill>
          <a:latin typeface="+mn-lt"/>
          <a:ea typeface="ＭＳ Ｐゴシック" pitchFamily="-107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7" charset="2"/>
        <a:buChar char="n"/>
        <a:defRPr sz="2000">
          <a:solidFill>
            <a:schemeClr val="tx1"/>
          </a:solidFill>
          <a:latin typeface="+mn-lt"/>
          <a:ea typeface="ＭＳ Ｐゴシック" pitchFamily="-107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-107" charset="2"/>
        <a:buChar char="n"/>
        <a:defRPr sz="2000">
          <a:solidFill>
            <a:schemeClr val="tx1"/>
          </a:solidFill>
          <a:latin typeface="+mn-lt"/>
          <a:ea typeface="ＭＳ Ｐゴシック" pitchFamily="-107" charset="-128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Relationship Id="rId3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tiff"/><Relationship Id="rId3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Relationship Id="rId3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hyperlink" Target="http://tidsskriftet.no/article/216502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tiff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tiff"/><Relationship Id="rId3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Relationship Id="rId3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4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tiff"/><Relationship Id="rId3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tiff"/><Relationship Id="rId3" Type="http://schemas.openxmlformats.org/officeDocument/2006/relationships/image" Target="../media/image110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tiff"/><Relationship Id="rId3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tif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tiff"/><Relationship Id="rId4" Type="http://schemas.openxmlformats.org/officeDocument/2006/relationships/image" Target="../media/image118.tiff"/><Relationship Id="rId5" Type="http://schemas.openxmlformats.org/officeDocument/2006/relationships/image" Target="../media/image1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tiff"/><Relationship Id="rId3" Type="http://schemas.openxmlformats.org/officeDocument/2006/relationships/image" Target="../media/image121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Plassholder for lysbildenummer 3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C1B6DEC2-7AD9-2949-8080-EC18612A2BAA}" type="slidenum">
              <a:rPr lang="en-GB" sz="1400" smtClean="0">
                <a:latin typeface="Times New Roman" charset="0"/>
              </a:rPr>
              <a:pPr eaLnBrk="1" hangingPunct="1">
                <a:defRPr/>
              </a:pPr>
              <a:t>1</a:t>
            </a:fld>
            <a:endParaRPr lang="en-GB" sz="1400" dirty="0" smtClean="0">
              <a:latin typeface="Times New Roman" charset="0"/>
            </a:endParaRPr>
          </a:p>
        </p:txBody>
      </p:sp>
      <p:pic>
        <p:nvPicPr>
          <p:cNvPr id="16386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80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1029"/>
          <p:cNvSpPr>
            <a:spLocks noChangeArrowheads="1"/>
          </p:cNvSpPr>
          <p:nvPr/>
        </p:nvSpPr>
        <p:spPr bwMode="gray">
          <a:xfrm>
            <a:off x="609600" y="3733800"/>
            <a:ext cx="8226425" cy="3175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kumimoji="1" lang="nb-NO" dirty="0">
              <a:solidFill>
                <a:schemeClr val="hlink"/>
              </a:solidFill>
            </a:endParaRPr>
          </a:p>
        </p:txBody>
      </p:sp>
      <p:sp>
        <p:nvSpPr>
          <p:cNvPr id="15364" name="Rectangle 1030"/>
          <p:cNvSpPr>
            <a:spLocks noGrp="1" noChangeArrowheads="1"/>
          </p:cNvSpPr>
          <p:nvPr>
            <p:ph type="subTitle" idx="4294967295"/>
          </p:nvPr>
        </p:nvSpPr>
        <p:spPr>
          <a:xfrm>
            <a:off x="827584" y="4149080"/>
            <a:ext cx="3312368" cy="1944216"/>
          </a:xfrm>
        </p:spPr>
        <p:txBody>
          <a:bodyPr/>
          <a:lstStyle/>
          <a:p>
            <a:pPr marL="0" indent="0" algn="ctr" eaLnBrk="1" hangingPunct="1">
              <a:buFontTx/>
              <a:buNone/>
              <a:defRPr/>
            </a:pPr>
            <a:r>
              <a:rPr lang="nb-NO" b="1" dirty="0" smtClean="0">
                <a:solidFill>
                  <a:srgbClr val="0000FF"/>
                </a:solidFill>
                <a:latin typeface="Helvetica" charset="0"/>
                <a:ea typeface="ＭＳ Ｐゴシック" charset="0"/>
                <a:cs typeface="+mn-cs"/>
              </a:rPr>
              <a:t>Lars Johan </a:t>
            </a:r>
            <a:r>
              <a:rPr lang="nb-NO" b="1" dirty="0" err="1" smtClean="0">
                <a:solidFill>
                  <a:srgbClr val="0000FF"/>
                </a:solidFill>
                <a:latin typeface="Helvetica" charset="0"/>
                <a:ea typeface="ＭＳ Ｐゴシック" charset="0"/>
                <a:cs typeface="+mn-cs"/>
              </a:rPr>
              <a:t>Materstvedt</a:t>
            </a:r>
            <a:endParaRPr lang="nb-NO" b="1" dirty="0" smtClean="0">
              <a:solidFill>
                <a:srgbClr val="0000FF"/>
              </a:solidFill>
              <a:latin typeface="Helvetica" charset="0"/>
              <a:ea typeface="ＭＳ Ｐゴシック" charset="0"/>
              <a:cs typeface="+mn-cs"/>
            </a:endParaRPr>
          </a:p>
          <a:p>
            <a:pPr marL="0" indent="0" algn="ctr" eaLnBrk="1" hangingPunct="1">
              <a:buFontTx/>
              <a:buNone/>
              <a:defRPr/>
            </a:pPr>
            <a:r>
              <a:rPr lang="nb-NO" sz="2400" b="1" dirty="0" err="1" smtClean="0">
                <a:solidFill>
                  <a:srgbClr val="FF0000"/>
                </a:solidFill>
                <a:latin typeface="Helvetica" charset="0"/>
                <a:ea typeface="ＭＳ Ｐゴシック" charset="0"/>
                <a:cs typeface="+mn-cs"/>
              </a:rPr>
              <a:t>www.materstvedt.net</a:t>
            </a:r>
            <a:endParaRPr lang="nb-NO" sz="2400" smtClean="0">
              <a:solidFill>
                <a:srgbClr val="FF0000"/>
              </a:solidFill>
              <a:latin typeface="Helvetica" charset="0"/>
              <a:ea typeface="ＭＳ Ｐゴシック" charset="0"/>
              <a:cs typeface="+mn-cs"/>
            </a:endParaRPr>
          </a:p>
        </p:txBody>
      </p:sp>
      <p:sp>
        <p:nvSpPr>
          <p:cNvPr id="2" name="Rectangle 1026"/>
          <p:cNvSpPr>
            <a:spLocks noGrp="1" noChangeArrowheads="1"/>
          </p:cNvSpPr>
          <p:nvPr>
            <p:ph type="ctrTitle" idx="4294967295"/>
          </p:nvPr>
        </p:nvSpPr>
        <p:spPr>
          <a:xfrm>
            <a:off x="611560" y="44624"/>
            <a:ext cx="3744415" cy="3672408"/>
          </a:xfrm>
          <a:gradFill rotWithShape="1">
            <a:gsLst>
              <a:gs pos="0">
                <a:srgbClr val="FFFFD7"/>
              </a:gs>
              <a:gs pos="64999">
                <a:srgbClr val="FFFDA1"/>
              </a:gs>
              <a:gs pos="100000">
                <a:srgbClr val="FFFF78"/>
              </a:gs>
            </a:gsLst>
            <a:lin ang="5400000" scaled="1"/>
          </a:gradFill>
          <a:ln cap="flat">
            <a:solidFill>
              <a:srgbClr val="FFCE00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 marL="571500" indent="-571500" algn="l" eaLnBrk="1" hangingPunct="1">
              <a:buFont typeface="Arial"/>
              <a:buChar char="•"/>
              <a:defRPr/>
            </a:pPr>
            <a:r>
              <a:rPr lang="nb-NO" sz="4800" b="1" dirty="0" smtClean="0">
                <a:solidFill>
                  <a:schemeClr val="tx1"/>
                </a:solidFill>
                <a:latin typeface="Arial"/>
                <a:cs typeface="Arial"/>
              </a:rPr>
              <a:t>Etikk og vitenskap</a:t>
            </a:r>
            <a:br>
              <a:rPr lang="nb-NO" sz="4800" b="1" dirty="0" smtClean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nb-NO" sz="3200" dirty="0" smtClean="0">
                <a:solidFill>
                  <a:schemeClr val="tx1"/>
                </a:solidFill>
                <a:latin typeface="Arial"/>
                <a:cs typeface="Arial"/>
              </a:rPr>
              <a:t>- </a:t>
            </a:r>
            <a:r>
              <a:rPr lang="nb-NO" sz="3200" dirty="0" err="1" smtClean="0">
                <a:solidFill>
                  <a:schemeClr val="tx1"/>
                </a:solidFill>
                <a:latin typeface="Arial"/>
                <a:cs typeface="Arial"/>
              </a:rPr>
              <a:t>kap</a:t>
            </a:r>
            <a:r>
              <a:rPr lang="nb-NO" sz="3200" dirty="0" smtClean="0">
                <a:solidFill>
                  <a:schemeClr val="tx1"/>
                </a:solidFill>
                <a:latin typeface="Arial"/>
                <a:cs typeface="Arial"/>
              </a:rPr>
              <a:t>. 3 &amp; 4</a:t>
            </a:r>
            <a:br>
              <a:rPr lang="nb-NO" sz="3200" dirty="0" smtClean="0">
                <a:solidFill>
                  <a:schemeClr val="tx1"/>
                </a:solidFill>
                <a:latin typeface="Arial"/>
                <a:cs typeface="Arial"/>
              </a:rPr>
            </a:br>
            <a:endParaRPr lang="nb-NO" sz="3200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750" y="-26763"/>
            <a:ext cx="4794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0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191000" y="228600"/>
            <a:ext cx="4752975" cy="1447800"/>
          </a:xfrm>
        </p:spPr>
        <p:txBody>
          <a:bodyPr/>
          <a:lstStyle/>
          <a:p>
            <a:r>
              <a:rPr lang="nn-NO" b="1"/>
              <a:t>Galileo Galilei</a:t>
            </a:r>
            <a:r>
              <a:rPr lang="nn-NO"/>
              <a:t/>
            </a:r>
            <a:br>
              <a:rPr lang="nn-NO"/>
            </a:br>
            <a:r>
              <a:rPr lang="nn-NO"/>
              <a:t>(1564-1642)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10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1100" cy="45974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844824"/>
            <a:ext cx="4991925" cy="3214800"/>
          </a:xfrm>
          <a:prstGeom prst="rect">
            <a:avLst/>
          </a:prstGeom>
        </p:spPr>
      </p:pic>
      <p:sp>
        <p:nvSpPr>
          <p:cNvPr id="3" name="Rektangel 2"/>
          <p:cNvSpPr/>
          <p:nvPr/>
        </p:nvSpPr>
        <p:spPr>
          <a:xfrm>
            <a:off x="467544" y="5148799"/>
            <a:ext cx="77048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b-NO" sz="2000" b="1" i="1" dirty="0" err="1">
                <a:solidFill>
                  <a:srgbClr val="FF0000"/>
                </a:solidFill>
              </a:rPr>
              <a:t>Ethics</a:t>
            </a:r>
            <a:r>
              <a:rPr lang="nb-NO" sz="2000" b="1" i="1" dirty="0">
                <a:solidFill>
                  <a:srgbClr val="FF0000"/>
                </a:solidFill>
              </a:rPr>
              <a:t> an Science</a:t>
            </a:r>
            <a:r>
              <a:rPr lang="nb-NO" sz="2000" b="1" dirty="0">
                <a:solidFill>
                  <a:srgbClr val="FF0000"/>
                </a:solidFill>
              </a:rPr>
              <a:t>, s. 69:</a:t>
            </a:r>
          </a:p>
          <a:p>
            <a:r>
              <a:rPr lang="nb-NO" sz="2000" dirty="0">
                <a:solidFill>
                  <a:srgbClr val="008000"/>
                </a:solidFill>
              </a:rPr>
              <a:t>”The case </a:t>
            </a:r>
            <a:r>
              <a:rPr lang="nb-NO" sz="2000" dirty="0" err="1">
                <a:solidFill>
                  <a:srgbClr val="008000"/>
                </a:solidFill>
              </a:rPr>
              <a:t>of</a:t>
            </a:r>
            <a:r>
              <a:rPr lang="nb-NO" sz="2000" dirty="0">
                <a:solidFill>
                  <a:srgbClr val="008000"/>
                </a:solidFill>
              </a:rPr>
              <a:t> Galileo ... </a:t>
            </a:r>
            <a:r>
              <a:rPr lang="nb-NO" sz="2000" dirty="0" err="1">
                <a:solidFill>
                  <a:srgbClr val="008000"/>
                </a:solidFill>
              </a:rPr>
              <a:t>encourages</a:t>
            </a:r>
            <a:r>
              <a:rPr lang="nb-NO" sz="2000" dirty="0">
                <a:solidFill>
                  <a:srgbClr val="008000"/>
                </a:solidFill>
              </a:rPr>
              <a:t> </a:t>
            </a:r>
            <a:r>
              <a:rPr lang="nb-NO" sz="2000" dirty="0" err="1">
                <a:solidFill>
                  <a:srgbClr val="008000"/>
                </a:solidFill>
              </a:rPr>
              <a:t>considerations</a:t>
            </a:r>
            <a:r>
              <a:rPr lang="nb-NO" sz="2000" dirty="0">
                <a:solidFill>
                  <a:srgbClr val="008000"/>
                </a:solidFill>
              </a:rPr>
              <a:t> </a:t>
            </a:r>
            <a:r>
              <a:rPr lang="nb-NO" sz="2000" dirty="0" err="1">
                <a:solidFill>
                  <a:srgbClr val="008000"/>
                </a:solidFill>
              </a:rPr>
              <a:t>of</a:t>
            </a:r>
            <a:r>
              <a:rPr lang="nb-NO" sz="2000" dirty="0">
                <a:solidFill>
                  <a:srgbClr val="008000"/>
                </a:solidFill>
              </a:rPr>
              <a:t> </a:t>
            </a:r>
            <a:r>
              <a:rPr lang="nb-NO" sz="2000" dirty="0" err="1">
                <a:solidFill>
                  <a:srgbClr val="008000"/>
                </a:solidFill>
              </a:rPr>
              <a:t>modern</a:t>
            </a:r>
            <a:r>
              <a:rPr lang="nb-NO" sz="2000" dirty="0">
                <a:solidFill>
                  <a:srgbClr val="008000"/>
                </a:solidFill>
              </a:rPr>
              <a:t> science as a </a:t>
            </a:r>
            <a:r>
              <a:rPr lang="nb-NO" sz="2000" dirty="0" err="1">
                <a:solidFill>
                  <a:srgbClr val="008000"/>
                </a:solidFill>
              </a:rPr>
              <a:t>social</a:t>
            </a:r>
            <a:r>
              <a:rPr lang="nb-NO" sz="2000" dirty="0">
                <a:solidFill>
                  <a:srgbClr val="008000"/>
                </a:solidFill>
              </a:rPr>
              <a:t> </a:t>
            </a:r>
            <a:r>
              <a:rPr lang="nb-NO" sz="2000" dirty="0" err="1">
                <a:solidFill>
                  <a:srgbClr val="008000"/>
                </a:solidFill>
              </a:rPr>
              <a:t>institution</a:t>
            </a:r>
            <a:r>
              <a:rPr lang="nb-NO" sz="2000" dirty="0">
                <a:solidFill>
                  <a:srgbClr val="008000"/>
                </a:solidFill>
              </a:rPr>
              <a:t> ... </a:t>
            </a:r>
            <a:r>
              <a:rPr lang="nb-NO" sz="2000" dirty="0" err="1">
                <a:solidFill>
                  <a:srgbClr val="008000"/>
                </a:solidFill>
              </a:rPr>
              <a:t>that</a:t>
            </a:r>
            <a:r>
              <a:rPr lang="nb-NO" sz="2000" dirty="0">
                <a:solidFill>
                  <a:srgbClr val="008000"/>
                </a:solidFill>
              </a:rPr>
              <a:t> </a:t>
            </a:r>
            <a:r>
              <a:rPr lang="nb-NO" sz="2000" dirty="0" err="1">
                <a:solidFill>
                  <a:srgbClr val="008000"/>
                </a:solidFill>
              </a:rPr>
              <a:t>could</a:t>
            </a:r>
            <a:r>
              <a:rPr lang="nb-NO" sz="2000" dirty="0">
                <a:solidFill>
                  <a:srgbClr val="008000"/>
                </a:solidFill>
              </a:rPr>
              <a:t> </a:t>
            </a:r>
            <a:r>
              <a:rPr lang="nb-NO" sz="2000" dirty="0" err="1">
                <a:solidFill>
                  <a:srgbClr val="008000"/>
                </a:solidFill>
              </a:rPr>
              <a:t>oppose</a:t>
            </a:r>
            <a:r>
              <a:rPr lang="nb-NO" sz="2000" dirty="0">
                <a:solidFill>
                  <a:srgbClr val="008000"/>
                </a:solidFill>
              </a:rPr>
              <a:t> </a:t>
            </a:r>
            <a:r>
              <a:rPr lang="nb-NO" sz="2000" u="sng" dirty="0" err="1">
                <a:solidFill>
                  <a:srgbClr val="008000"/>
                </a:solidFill>
              </a:rPr>
              <a:t>both</a:t>
            </a:r>
            <a:r>
              <a:rPr lang="nb-NO" sz="2000" dirty="0">
                <a:solidFill>
                  <a:srgbClr val="008000"/>
                </a:solidFill>
              </a:rPr>
              <a:t> </a:t>
            </a:r>
            <a:endParaRPr lang="nb-NO" sz="2000" dirty="0" smtClean="0">
              <a:solidFill>
                <a:srgbClr val="008000"/>
              </a:solidFill>
            </a:endParaRPr>
          </a:p>
          <a:p>
            <a:r>
              <a:rPr lang="nb-NO" sz="2000" dirty="0" err="1" smtClean="0">
                <a:solidFill>
                  <a:srgbClr val="008000"/>
                </a:solidFill>
              </a:rPr>
              <a:t>common</a:t>
            </a:r>
            <a:r>
              <a:rPr lang="nb-NO" sz="2000" dirty="0" smtClean="0">
                <a:solidFill>
                  <a:srgbClr val="008000"/>
                </a:solidFill>
              </a:rPr>
              <a:t> </a:t>
            </a:r>
            <a:r>
              <a:rPr lang="nb-NO" sz="2000" dirty="0" err="1">
                <a:solidFill>
                  <a:srgbClr val="008000"/>
                </a:solidFill>
              </a:rPr>
              <a:t>sense</a:t>
            </a:r>
            <a:r>
              <a:rPr lang="nb-NO" sz="2000" dirty="0">
                <a:solidFill>
                  <a:srgbClr val="008000"/>
                </a:solidFill>
              </a:rPr>
              <a:t> </a:t>
            </a:r>
            <a:r>
              <a:rPr lang="nb-NO" sz="2000" u="sng" dirty="0">
                <a:solidFill>
                  <a:srgbClr val="008000"/>
                </a:solidFill>
              </a:rPr>
              <a:t>and</a:t>
            </a:r>
            <a:r>
              <a:rPr lang="nb-NO" sz="2000" dirty="0">
                <a:solidFill>
                  <a:srgbClr val="008000"/>
                </a:solidFill>
              </a:rPr>
              <a:t> religion”.</a:t>
            </a:r>
          </a:p>
        </p:txBody>
      </p:sp>
    </p:spTree>
    <p:extLst>
      <p:ext uri="{BB962C8B-B14F-4D97-AF65-F5344CB8AC3E}">
        <p14:creationId xmlns:p14="http://schemas.microsoft.com/office/powerpoint/2010/main" val="1232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Emergence of natural philosophy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115616" y="2132856"/>
            <a:ext cx="7772400" cy="4114800"/>
          </a:xfrm>
        </p:spPr>
        <p:txBody>
          <a:bodyPr/>
          <a:lstStyle/>
          <a:p>
            <a:pPr marL="0" indent="0">
              <a:buNone/>
            </a:pPr>
            <a:r>
              <a:rPr lang="nb-NO" b="1" dirty="0">
                <a:latin typeface="CG Times" charset="0"/>
              </a:rPr>
              <a:t>Naturfilosofisk periode: 600-450</a:t>
            </a:r>
          </a:p>
          <a:p>
            <a:pPr marL="0" indent="0">
              <a:lnSpc>
                <a:spcPct val="70000"/>
              </a:lnSpc>
              <a:buNone/>
            </a:pPr>
            <a:endParaRPr lang="nb-NO" dirty="0"/>
          </a:p>
          <a:p>
            <a:pPr marL="0" indent="0">
              <a:buNone/>
            </a:pPr>
            <a:r>
              <a:rPr lang="nb-NO" sz="2800" u="sng" dirty="0">
                <a:solidFill>
                  <a:srgbClr val="FF0000"/>
                </a:solidFill>
                <a:latin typeface="CG Times" charset="0"/>
              </a:rPr>
              <a:t>Spørsmål</a:t>
            </a:r>
            <a:r>
              <a:rPr lang="nb-NO" sz="2800" dirty="0">
                <a:latin typeface="CG Times" charset="0"/>
              </a:rPr>
              <a:t>: hva er det uforanderlige/evige midt oppe i all forandring? </a:t>
            </a:r>
          </a:p>
          <a:p>
            <a:pPr marL="609600" indent="-609600">
              <a:buFontTx/>
              <a:buNone/>
            </a:pPr>
            <a:r>
              <a:rPr lang="nb-NO" sz="2800" u="sng" dirty="0">
                <a:solidFill>
                  <a:srgbClr val="008000"/>
                </a:solidFill>
                <a:latin typeface="CG Times" charset="0"/>
              </a:rPr>
              <a:t>Svar</a:t>
            </a:r>
            <a:r>
              <a:rPr lang="nb-NO" sz="2800" dirty="0">
                <a:latin typeface="CG Times" charset="0"/>
              </a:rPr>
              <a:t>: vann, "</a:t>
            </a:r>
            <a:r>
              <a:rPr lang="nb-NO" sz="2800" dirty="0" err="1">
                <a:latin typeface="CG Times" charset="0"/>
              </a:rPr>
              <a:t>apeiron</a:t>
            </a:r>
            <a:r>
              <a:rPr lang="nb-NO" sz="2800" dirty="0">
                <a:latin typeface="CG Times" charset="0"/>
              </a:rPr>
              <a:t>", atomer, osv.</a:t>
            </a:r>
          </a:p>
          <a:p>
            <a:pPr marL="609600" indent="-609600">
              <a:buFontTx/>
              <a:buNone/>
            </a:pPr>
            <a:r>
              <a:rPr lang="nb-NO" sz="2800" u="sng" dirty="0">
                <a:solidFill>
                  <a:srgbClr val="0000FF"/>
                </a:solidFill>
                <a:latin typeface="CG Times" charset="0"/>
              </a:rPr>
              <a:t>Argumenter</a:t>
            </a:r>
            <a:r>
              <a:rPr lang="nb-NO" sz="2800" dirty="0">
                <a:latin typeface="CG Times" charset="0"/>
              </a:rPr>
              <a:t>: enten a) sanse- og/eller b) fornufts-argumenter</a:t>
            </a:r>
          </a:p>
          <a:p>
            <a:pPr marL="609600" indent="-609600">
              <a:buFontTx/>
              <a:buNone/>
            </a:pPr>
            <a:r>
              <a:rPr lang="nb-NO" sz="2800" u="sng" dirty="0">
                <a:latin typeface="CG Times" charset="0"/>
              </a:rPr>
              <a:t>Konsekvens</a:t>
            </a:r>
            <a:r>
              <a:rPr lang="nb-NO" sz="2800" dirty="0">
                <a:latin typeface="CG Times" charset="0"/>
              </a:rPr>
              <a:t>: ”Alt er </a:t>
            </a:r>
            <a:r>
              <a:rPr lang="nb-NO" sz="2800" dirty="0" smtClean="0">
                <a:latin typeface="CG Times" charset="0"/>
              </a:rPr>
              <a:t>forståelig”</a:t>
            </a:r>
            <a:endParaRPr lang="nb-NO" sz="280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37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Plassholder for lysbilde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3AE535-6BB9-40C3-A869-7535DE0AC35B}" type="slidenum">
              <a:rPr lang="nb-NO"/>
              <a:pPr/>
              <a:t>12</a:t>
            </a:fld>
            <a:endParaRPr lang="nb-NO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043609" y="188640"/>
            <a:ext cx="7416824" cy="958031"/>
          </a:xfrm>
        </p:spPr>
        <p:txBody>
          <a:bodyPr/>
          <a:lstStyle/>
          <a:p>
            <a:r>
              <a:rPr lang="nb-NO" b="1" smtClean="0">
                <a:solidFill>
                  <a:schemeClr val="tx1"/>
                </a:solidFill>
                <a:latin typeface="CG Times"/>
              </a:rPr>
              <a:t>AUGUSTIN (354-430)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760" y="1352966"/>
            <a:ext cx="5532884" cy="550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0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Plassholder for lysbilde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3AE535-6BB9-40C3-A869-7535DE0AC35B}" type="slidenum">
              <a:rPr lang="nb-NO"/>
              <a:pPr/>
              <a:t>13</a:t>
            </a:fld>
            <a:endParaRPr lang="nb-NO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6661422" cy="1271736"/>
          </a:xfrm>
        </p:spPr>
        <p:txBody>
          <a:bodyPr/>
          <a:lstStyle/>
          <a:p>
            <a:r>
              <a:rPr lang="nb-NO" sz="4800" b="1" smtClean="0">
                <a:latin typeface="CG Times"/>
              </a:rPr>
              <a:t>Verdensutviklingen</a:t>
            </a:r>
            <a:endParaRPr lang="nb-NO" sz="4800" b="1" smtClean="0">
              <a:solidFill>
                <a:schemeClr val="tx1"/>
              </a:solidFill>
              <a:latin typeface="CG Times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2132856"/>
            <a:ext cx="7632848" cy="4104456"/>
          </a:xfrm>
        </p:spPr>
        <p:txBody>
          <a:bodyPr/>
          <a:lstStyle/>
          <a:p>
            <a:r>
              <a:rPr lang="nb-NO" sz="2800" b="1" i="1" smtClean="0">
                <a:latin typeface="CG Times"/>
              </a:rPr>
              <a:t>Skapelse </a:t>
            </a:r>
            <a:r>
              <a:rPr lang="nb-NO" sz="2800" b="1" i="1" smtClean="0">
                <a:latin typeface="CG Times"/>
                <a:sym typeface="Symbol" pitchFamily="18" charset="2"/>
              </a:rPr>
              <a:t> </a:t>
            </a:r>
            <a:r>
              <a:rPr lang="nb-NO" sz="2800" b="1" i="1" smtClean="0">
                <a:latin typeface="CG Times"/>
              </a:rPr>
              <a:t>syndefall </a:t>
            </a:r>
            <a:r>
              <a:rPr lang="nb-NO" sz="2800" b="1" i="1" smtClean="0">
                <a:latin typeface="CG Times"/>
                <a:sym typeface="Symbol" pitchFamily="18" charset="2"/>
              </a:rPr>
              <a:t></a:t>
            </a:r>
            <a:r>
              <a:rPr lang="nb-NO" sz="2800" b="1" i="1" smtClean="0">
                <a:latin typeface="CG Times"/>
              </a:rPr>
              <a:t> frelse </a:t>
            </a:r>
            <a:r>
              <a:rPr lang="nb-NO" sz="2800" b="1" i="1" smtClean="0">
                <a:latin typeface="CG Times"/>
                <a:sym typeface="Symbol" pitchFamily="18" charset="2"/>
              </a:rPr>
              <a:t></a:t>
            </a:r>
            <a:r>
              <a:rPr lang="nb-NO" sz="2800" b="1" i="1" smtClean="0">
                <a:latin typeface="CG Times"/>
              </a:rPr>
              <a:t> dommens dag </a:t>
            </a:r>
            <a:r>
              <a:rPr lang="nb-NO" sz="2800" smtClean="0">
                <a:latin typeface="CG Times"/>
              </a:rPr>
              <a:t>(verdens undergang)</a:t>
            </a:r>
          </a:p>
          <a:p>
            <a:r>
              <a:rPr lang="nb-NO" sz="2800" u="sng" smtClean="0">
                <a:latin typeface="CG Times"/>
              </a:rPr>
              <a:t>Kristendommen</a:t>
            </a:r>
            <a:r>
              <a:rPr lang="nb-NO" sz="2800" smtClean="0">
                <a:latin typeface="CG Times"/>
              </a:rPr>
              <a:t>: Bare Gud er evig/uendelig </a:t>
            </a:r>
            <a:r>
              <a:rPr lang="nb-NO" sz="2800" b="1" smtClean="0">
                <a:latin typeface="CG Times"/>
              </a:rPr>
              <a:t>–</a:t>
            </a:r>
            <a:r>
              <a:rPr lang="nb-NO" sz="2800" smtClean="0">
                <a:latin typeface="CG Times"/>
              </a:rPr>
              <a:t> alt annet er endelig</a:t>
            </a:r>
          </a:p>
          <a:p>
            <a:r>
              <a:rPr lang="nb-NO" sz="2800" smtClean="0">
                <a:latin typeface="CG Times"/>
              </a:rPr>
              <a:t>Tiden har en begynnelse: </a:t>
            </a:r>
          </a:p>
          <a:p>
            <a:pPr lvl="1"/>
            <a:r>
              <a:rPr lang="nb-NO" b="1" smtClean="0">
                <a:solidFill>
                  <a:srgbClr val="008000"/>
                </a:solidFill>
                <a:latin typeface="CG Times"/>
              </a:rPr>
              <a:t>"Hvis det er så at forandring og bevegelse ble skapt i og med verdens skapelse, må verden og tiden være skapt samtidig"</a:t>
            </a:r>
            <a:r>
              <a:rPr lang="nb-NO" smtClean="0">
                <a:latin typeface="CG Time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05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Plassholder for lysbilde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191FF01-5C41-49B9-B474-1A2D1C5F26D9}" type="slidenum">
              <a:rPr lang="nb-NO"/>
              <a:pPr/>
              <a:t>14</a:t>
            </a:fld>
            <a:endParaRPr lang="nb-NO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648" y="260648"/>
            <a:ext cx="7093470" cy="1152128"/>
          </a:xfrm>
        </p:spPr>
        <p:txBody>
          <a:bodyPr/>
          <a:lstStyle/>
          <a:p>
            <a:r>
              <a:rPr lang="nb-NO" sz="4800" b="1" smtClean="0">
                <a:solidFill>
                  <a:schemeClr val="tx1"/>
                </a:solidFill>
                <a:latin typeface="CG Times"/>
              </a:rPr>
              <a:t>Skapelsen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2276872"/>
            <a:ext cx="7772400" cy="4114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nb-NO" smtClean="0">
                <a:latin typeface="CG Times"/>
              </a:rPr>
              <a:t>Skapelsen kan ikke fattes med fornuften</a:t>
            </a:r>
          </a:p>
          <a:p>
            <a:pPr>
              <a:lnSpc>
                <a:spcPct val="110000"/>
              </a:lnSpc>
            </a:pPr>
            <a:r>
              <a:rPr lang="nb-NO" smtClean="0">
                <a:latin typeface="CG Times"/>
              </a:rPr>
              <a:t>En trossetning/et </a:t>
            </a:r>
            <a:r>
              <a:rPr lang="nb-NO" b="1" i="1" smtClean="0">
                <a:solidFill>
                  <a:srgbClr val="FF0000"/>
                </a:solidFill>
                <a:latin typeface="CG Times"/>
              </a:rPr>
              <a:t>dogme</a:t>
            </a:r>
            <a:r>
              <a:rPr lang="nb-NO" b="1" smtClean="0">
                <a:solidFill>
                  <a:srgbClr val="FF0000"/>
                </a:solidFill>
                <a:latin typeface="CG Times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nb-NO" smtClean="0">
                <a:latin typeface="CG Times"/>
              </a:rPr>
              <a:t>Et dogme </a:t>
            </a:r>
            <a:r>
              <a:rPr lang="nb-NO" b="1" smtClean="0">
                <a:latin typeface="CG Times"/>
              </a:rPr>
              <a:t>=</a:t>
            </a:r>
            <a:r>
              <a:rPr lang="nb-NO" smtClean="0">
                <a:latin typeface="CG Times"/>
              </a:rPr>
              <a:t> et slags </a:t>
            </a:r>
            <a:r>
              <a:rPr lang="nb-NO" b="1" i="1" smtClean="0">
                <a:solidFill>
                  <a:srgbClr val="0070C0"/>
                </a:solidFill>
                <a:latin typeface="CG Times"/>
              </a:rPr>
              <a:t>aksiom</a:t>
            </a:r>
            <a:r>
              <a:rPr lang="nb-NO" smtClean="0">
                <a:latin typeface="CG Times"/>
              </a:rPr>
              <a:t> </a:t>
            </a:r>
            <a:r>
              <a:rPr lang="nb-NO" b="1" smtClean="0">
                <a:latin typeface="CG Times"/>
              </a:rPr>
              <a:t>–</a:t>
            </a:r>
            <a:r>
              <a:rPr lang="nb-NO" smtClean="0">
                <a:latin typeface="CG Times"/>
              </a:rPr>
              <a:t> som ikke lar seg begrunne videre</a:t>
            </a:r>
          </a:p>
          <a:p>
            <a:pPr>
              <a:lnSpc>
                <a:spcPct val="110000"/>
              </a:lnSpc>
            </a:pPr>
            <a:r>
              <a:rPr lang="nb-NO" smtClean="0">
                <a:latin typeface="CG Times"/>
              </a:rPr>
              <a:t>Et annet dogme er </a:t>
            </a:r>
            <a:r>
              <a:rPr lang="nb-NO" u="sng" smtClean="0">
                <a:latin typeface="CG Times"/>
              </a:rPr>
              <a:t>treenigheten </a:t>
            </a:r>
          </a:p>
          <a:p>
            <a:pPr lvl="1">
              <a:lnSpc>
                <a:spcPct val="110000"/>
              </a:lnSpc>
            </a:pPr>
            <a:r>
              <a:rPr lang="nb-NO" smtClean="0">
                <a:latin typeface="CG Times"/>
              </a:rPr>
              <a:t>Bryter med kontradiksjons-prinsippet (</a:t>
            </a:r>
            <a:r>
              <a:rPr lang="nb-NO" i="1" smtClean="0">
                <a:latin typeface="CG Times"/>
              </a:rPr>
              <a:t>Aristoteles</a:t>
            </a:r>
            <a:r>
              <a:rPr lang="nb-NO" smtClean="0">
                <a:latin typeface="CG Time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642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Plassholder for lysbildenumm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C85D5A-0523-4083-8D0B-7DB5B5D9BC2B}" type="slidenum">
              <a:rPr lang="nb-NO"/>
              <a:pPr/>
              <a:t>15</a:t>
            </a:fld>
            <a:endParaRPr lang="nb-NO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260648"/>
            <a:ext cx="7453510" cy="1055712"/>
          </a:xfrm>
        </p:spPr>
        <p:txBody>
          <a:bodyPr/>
          <a:lstStyle/>
          <a:p>
            <a:r>
              <a:rPr lang="nb-NO" sz="4800" b="1" smtClean="0">
                <a:solidFill>
                  <a:schemeClr val="tx1"/>
                </a:solidFill>
                <a:latin typeface="CG Times"/>
              </a:rPr>
              <a:t>Fornuft &amp; kropp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9592" y="2132856"/>
            <a:ext cx="8055496" cy="4248471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nb-NO" smtClean="0">
                <a:latin typeface="CG Times"/>
              </a:rPr>
              <a:t>Gud, vårt opphav, kan erkjennes (men ikke bevises) ved </a:t>
            </a:r>
            <a:r>
              <a:rPr lang="nb-NO" b="1" smtClean="0">
                <a:solidFill>
                  <a:srgbClr val="FF0000"/>
                </a:solidFill>
                <a:latin typeface="CG Times"/>
              </a:rPr>
              <a:t>fornuften 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nb-NO" smtClean="0">
                <a:latin typeface="CG Times"/>
              </a:rPr>
              <a:t>Fornuften "sitter i" </a:t>
            </a:r>
            <a:r>
              <a:rPr lang="nb-NO" u="sng" smtClean="0">
                <a:latin typeface="CG Times"/>
              </a:rPr>
              <a:t>sjelen</a:t>
            </a:r>
            <a:r>
              <a:rPr lang="nb-NO" smtClean="0">
                <a:latin typeface="CG Times"/>
              </a:rPr>
              <a:t>; vi er åndelige vesener</a:t>
            </a:r>
          </a:p>
          <a:p>
            <a:pPr>
              <a:lnSpc>
                <a:spcPct val="80000"/>
              </a:lnSpc>
              <a:spcBef>
                <a:spcPts val="600"/>
              </a:spcBef>
            </a:pPr>
            <a:r>
              <a:rPr lang="nb-NO" smtClean="0">
                <a:latin typeface="CG Times"/>
              </a:rPr>
              <a:t>Innebærer ikke nedvurdering av kroppen:</a:t>
            </a:r>
          </a:p>
          <a:p>
            <a:pPr lvl="2">
              <a:spcBef>
                <a:spcPts val="600"/>
              </a:spcBef>
            </a:pPr>
            <a:r>
              <a:rPr lang="nb-NO" b="1" smtClean="0">
                <a:solidFill>
                  <a:srgbClr val="008000"/>
                </a:solidFill>
                <a:latin typeface="CG Times"/>
              </a:rPr>
              <a:t>"Den som forherliger den sjelelige natur som det høyeste gode og fordømmer den kjødelige natur som om den var et onde, er visselig kjødeligsinnet både i sin kjærlighet til sjelen og sitt hat til kjødet" </a:t>
            </a:r>
          </a:p>
        </p:txBody>
      </p:sp>
    </p:spTree>
    <p:extLst>
      <p:ext uri="{BB962C8B-B14F-4D97-AF65-F5344CB8AC3E}">
        <p14:creationId xmlns:p14="http://schemas.microsoft.com/office/powerpoint/2010/main" val="23972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67544" y="1556792"/>
            <a:ext cx="3672408" cy="4680520"/>
          </a:xfrm>
        </p:spPr>
        <p:txBody>
          <a:bodyPr/>
          <a:lstStyle/>
          <a:p>
            <a:r>
              <a:rPr lang="nb-NO" b="1" smtClean="0"/>
              <a:t/>
            </a:r>
            <a:br>
              <a:rPr lang="nb-NO" b="1" smtClean="0"/>
            </a:br>
            <a:r>
              <a:rPr lang="nb-NO" b="1" smtClean="0"/>
              <a:t/>
            </a:r>
            <a:br>
              <a:rPr lang="nb-NO" b="1" smtClean="0"/>
            </a:br>
            <a:r>
              <a:rPr lang="nb-NO" b="1" smtClean="0"/>
              <a:t>THOMAS AQUINAS </a:t>
            </a:r>
            <a:r>
              <a:rPr lang="nb-NO" smtClean="0"/>
              <a:t/>
            </a:r>
            <a:br>
              <a:rPr lang="nb-NO" smtClean="0"/>
            </a:br>
            <a:r>
              <a:rPr lang="nb-NO" smtClean="0"/>
              <a:t/>
            </a:r>
            <a:br>
              <a:rPr lang="nb-NO" smtClean="0"/>
            </a:br>
            <a:r>
              <a:rPr lang="nb-NO" smtClean="0"/>
              <a:t>(1224-1274)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 smtClean="0"/>
              <a:pPr/>
              <a:t>16</a:t>
            </a:fld>
            <a:endParaRPr lang="nb-N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1" y="0"/>
            <a:ext cx="5143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44624"/>
            <a:ext cx="223837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038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59631" y="188640"/>
            <a:ext cx="7344817" cy="1224136"/>
          </a:xfrm>
        </p:spPr>
        <p:txBody>
          <a:bodyPr/>
          <a:lstStyle/>
          <a:p>
            <a:r>
              <a:rPr lang="nb-NO" sz="4800" smtClean="0"/>
              <a:t>To typer sannheter:</a:t>
            </a:r>
            <a:endParaRPr lang="nb-NO" sz="480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043608" y="2132856"/>
            <a:ext cx="7839472" cy="4176463"/>
          </a:xfrm>
        </p:spPr>
        <p:txBody>
          <a:bodyPr/>
          <a:lstStyle/>
          <a:p>
            <a:pPr>
              <a:buNone/>
            </a:pPr>
            <a:r>
              <a:rPr lang="nb-NO" b="1" smtClean="0"/>
              <a:t>A</a:t>
            </a:r>
            <a:r>
              <a:rPr lang="nb-NO" smtClean="0"/>
              <a:t>: </a:t>
            </a:r>
            <a:r>
              <a:rPr lang="nb-NO" smtClean="0">
                <a:solidFill>
                  <a:srgbClr val="FF0000"/>
                </a:solidFill>
              </a:rPr>
              <a:t>naturlige</a:t>
            </a:r>
            <a:r>
              <a:rPr lang="nb-NO" smtClean="0"/>
              <a:t>; sansning/erfaring + fornuft = </a:t>
            </a:r>
            <a:r>
              <a:rPr lang="nb-NO" u="sng" smtClean="0"/>
              <a:t>vitenskapens område</a:t>
            </a:r>
          </a:p>
          <a:p>
            <a:pPr>
              <a:buNone/>
            </a:pPr>
            <a:r>
              <a:rPr lang="nb-NO" b="1" smtClean="0"/>
              <a:t>B</a:t>
            </a:r>
            <a:r>
              <a:rPr lang="nb-NO" smtClean="0"/>
              <a:t>: </a:t>
            </a:r>
            <a:r>
              <a:rPr lang="nb-NO" smtClean="0">
                <a:solidFill>
                  <a:srgbClr val="008000"/>
                </a:solidFill>
              </a:rPr>
              <a:t>åpenbarte</a:t>
            </a:r>
            <a:r>
              <a:rPr lang="nb-NO" smtClean="0"/>
              <a:t>; </a:t>
            </a:r>
            <a:r>
              <a:rPr lang="nb-NO" u="sng" smtClean="0"/>
              <a:t>overnaturlige, ubevislige trossannheter</a:t>
            </a:r>
          </a:p>
          <a:p>
            <a:pPr lvl="1"/>
            <a:r>
              <a:rPr lang="nb-NO" smtClean="0"/>
              <a:t>B = resultat av </a:t>
            </a:r>
            <a:r>
              <a:rPr lang="nb-NO" smtClean="0">
                <a:solidFill>
                  <a:srgbClr val="0070C0"/>
                </a:solidFill>
              </a:rPr>
              <a:t>"viljesbeslutning”</a:t>
            </a:r>
          </a:p>
          <a:p>
            <a:pPr lvl="1"/>
            <a:r>
              <a:rPr lang="nb-NO" smtClean="0"/>
              <a:t>jfr Kierkegaard om "de sytti tusen favners dyp”; tro </a:t>
            </a:r>
            <a:r>
              <a:rPr lang="nb-NO" i="1" smtClean="0"/>
              <a:t>på tross av </a:t>
            </a:r>
            <a:r>
              <a:rPr lang="nb-NO" smtClean="0"/>
              <a:t>…</a:t>
            </a:r>
          </a:p>
          <a:p>
            <a:pPr lvl="1"/>
            <a:r>
              <a:rPr lang="nb-NO" smtClean="0"/>
              <a:t>fornuften strekker ikke til (jf </a:t>
            </a:r>
            <a:r>
              <a:rPr lang="nb-NO" u="sng" smtClean="0"/>
              <a:t>treenighet</a:t>
            </a:r>
            <a:r>
              <a:rPr lang="nb-NO" smtClean="0"/>
              <a:t>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 smtClean="0"/>
              <a:pPr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44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4824536" cy="1440160"/>
          </a:xfrm>
        </p:spPr>
        <p:txBody>
          <a:bodyPr/>
          <a:lstStyle/>
          <a:p>
            <a:r>
              <a:rPr lang="nb-NO" sz="4800" b="1" u="sng" smtClean="0"/>
              <a:t>Overlapp</a:t>
            </a:r>
            <a:r>
              <a:rPr lang="nb-NO" sz="4800" smtClean="0"/>
              <a:t> </a:t>
            </a:r>
            <a:br>
              <a:rPr lang="nb-NO" sz="4800" smtClean="0"/>
            </a:br>
            <a:r>
              <a:rPr lang="nb-NO" sz="3600" smtClean="0"/>
              <a:t>mellom </a:t>
            </a:r>
            <a:r>
              <a:rPr lang="nb-NO" sz="3600" b="1" smtClean="0"/>
              <a:t>A</a:t>
            </a:r>
            <a:r>
              <a:rPr lang="nb-NO" sz="3600" smtClean="0"/>
              <a:t> og </a:t>
            </a:r>
            <a:r>
              <a:rPr lang="nb-NO" sz="3600" b="1" smtClean="0"/>
              <a:t>B</a:t>
            </a:r>
            <a:endParaRPr lang="nb-NO" sz="3600" b="1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99592" y="2708920"/>
            <a:ext cx="7988424" cy="3816424"/>
          </a:xfrm>
        </p:spPr>
        <p:txBody>
          <a:bodyPr/>
          <a:lstStyle/>
          <a:p>
            <a:r>
              <a:rPr lang="nb-NO" sz="2800" b="1" smtClean="0"/>
              <a:t>Et tredje ”mellomområde” – </a:t>
            </a:r>
            <a:r>
              <a:rPr lang="nb-NO" b="1" smtClean="0"/>
              <a:t>C</a:t>
            </a:r>
          </a:p>
          <a:p>
            <a:r>
              <a:rPr lang="nb-NO" sz="2800" smtClean="0"/>
              <a:t>Fornuften kan vise at det troen sier, </a:t>
            </a:r>
            <a:r>
              <a:rPr lang="nb-NO" sz="2800" u="sng" smtClean="0"/>
              <a:t>ikke er umulig</a:t>
            </a:r>
          </a:p>
          <a:p>
            <a:r>
              <a:rPr lang="nb-NO" sz="2800" smtClean="0"/>
              <a:t>Hva vi rent fornuftsmessig ikke kan utelukke</a:t>
            </a:r>
          </a:p>
          <a:p>
            <a:r>
              <a:rPr lang="nb-NO" sz="2800" b="1" smtClean="0">
                <a:solidFill>
                  <a:srgbClr val="FF0000"/>
                </a:solidFill>
              </a:rPr>
              <a:t>Guds-bevis</a:t>
            </a:r>
            <a:r>
              <a:rPr lang="nb-NO" sz="2800" smtClean="0"/>
              <a:t>: bare mulig </a:t>
            </a:r>
            <a:r>
              <a:rPr lang="nb-NO" sz="2800" b="1" i="1" smtClean="0"/>
              <a:t>a posteriori </a:t>
            </a:r>
            <a:r>
              <a:rPr lang="nb-NO" sz="2800" smtClean="0"/>
              <a:t>(”argument from design”)</a:t>
            </a:r>
          </a:p>
          <a:p>
            <a:pPr lvl="1"/>
            <a:r>
              <a:rPr lang="nb-NO" sz="2400" smtClean="0"/>
              <a:t>Eks. på Thomas’ </a:t>
            </a:r>
            <a:r>
              <a:rPr lang="nb-NO" sz="2400" b="1" i="1" smtClean="0">
                <a:solidFill>
                  <a:srgbClr val="008000"/>
                </a:solidFill>
              </a:rPr>
              <a:t>syntese av kristendom og aristotelisme</a:t>
            </a:r>
            <a:r>
              <a:rPr lang="nb-NO" sz="2400" smtClean="0"/>
              <a:t>  (”Den første beveger”)</a:t>
            </a:r>
            <a:endParaRPr lang="nb-NO" sz="240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 smtClean="0"/>
              <a:pPr/>
              <a:t>18</a:t>
            </a:fld>
            <a:endParaRPr lang="nb-NO"/>
          </a:p>
        </p:txBody>
      </p:sp>
      <p:sp>
        <p:nvSpPr>
          <p:cNvPr id="3074" name="AutoShape 2" descr="imap://lars%2Ejohan%2Ematerstvedt@ntnu.no:993/fetch%3EUID%3E.INBOX%3E29623?part=1.2&amp;type=image/gif&amp;filename=middelalder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7" name="Bilde 6" descr="middelalder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16631"/>
            <a:ext cx="3888431" cy="25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7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The social institutionalization of science 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043608" y="2276872"/>
            <a:ext cx="7772400" cy="404279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nb-NO"/>
              <a:t>”Royal Society of London for Improving Natural Knowledge”; fra 1640</a:t>
            </a:r>
          </a:p>
          <a:p>
            <a:pPr marL="0" indent="0">
              <a:lnSpc>
                <a:spcPct val="90000"/>
              </a:lnSpc>
              <a:buNone/>
            </a:pPr>
            <a:endParaRPr lang="nb-NO"/>
          </a:p>
          <a:p>
            <a:pPr>
              <a:lnSpc>
                <a:spcPct val="90000"/>
              </a:lnSpc>
            </a:pPr>
            <a:r>
              <a:rPr lang="nb-NO"/>
              <a:t>Krav om publisering</a:t>
            </a:r>
          </a:p>
          <a:p>
            <a:pPr marL="0" indent="0">
              <a:lnSpc>
                <a:spcPct val="90000"/>
              </a:lnSpc>
              <a:buNone/>
            </a:pPr>
            <a:endParaRPr lang="nb-NO"/>
          </a:p>
          <a:p>
            <a:pPr>
              <a:lnSpc>
                <a:spcPct val="90000"/>
              </a:lnSpc>
            </a:pPr>
            <a:r>
              <a:rPr lang="nb-NO"/>
              <a:t>Institusjonalisering av ordningen med ”Peer Review” (fagfellevurdering)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32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200" b="1" dirty="0" err="1">
                <a:solidFill>
                  <a:srgbClr val="FF3300"/>
                </a:solidFill>
              </a:rPr>
              <a:t>Ethics</a:t>
            </a:r>
            <a:r>
              <a:rPr lang="nb-NO" sz="3200" b="1" dirty="0">
                <a:solidFill>
                  <a:srgbClr val="FF3300"/>
                </a:solidFill>
              </a:rPr>
              <a:t> and Science: An </a:t>
            </a:r>
            <a:r>
              <a:rPr lang="nb-NO" sz="3200" b="1" dirty="0" err="1">
                <a:solidFill>
                  <a:srgbClr val="FF3300"/>
                </a:solidFill>
              </a:rPr>
              <a:t>Introduction</a:t>
            </a:r>
            <a:r>
              <a:rPr lang="nb-NO" sz="3200" b="1" dirty="0">
                <a:solidFill>
                  <a:srgbClr val="FF3300"/>
                </a:solidFill>
              </a:rPr>
              <a:t> </a:t>
            </a:r>
            <a:r>
              <a:rPr lang="nb-NO" sz="2800" dirty="0"/>
              <a:t>(Cambridge Applied </a:t>
            </a:r>
            <a:r>
              <a:rPr lang="nb-NO" sz="2800" dirty="0" err="1"/>
              <a:t>Ethics</a:t>
            </a:r>
            <a:r>
              <a:rPr lang="nb-NO" sz="2800" dirty="0"/>
              <a:t>)</a:t>
            </a:r>
            <a:r>
              <a:rPr lang="nb-NO" sz="2800" b="1" dirty="0"/>
              <a:t> </a:t>
            </a:r>
            <a:br>
              <a:rPr lang="nb-NO" sz="2800" b="1" dirty="0"/>
            </a:br>
            <a:r>
              <a:rPr lang="nb-NO" sz="2400" i="1" dirty="0"/>
              <a:t>by Adam </a:t>
            </a:r>
            <a:r>
              <a:rPr lang="nb-NO" sz="2400" i="1" dirty="0" err="1"/>
              <a:t>Briggle</a:t>
            </a:r>
            <a:r>
              <a:rPr lang="nb-NO" sz="2400" i="1" dirty="0"/>
              <a:t> &amp; Carl </a:t>
            </a:r>
            <a:r>
              <a:rPr lang="nb-NO" sz="2400" i="1" dirty="0" err="1"/>
              <a:t>Mitcham</a:t>
            </a:r>
            <a:endParaRPr lang="nb-NO" sz="2400" i="1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971600" y="2132856"/>
            <a:ext cx="7776864" cy="4248472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nb-NO" sz="2800" dirty="0" smtClean="0"/>
              <a:t>2. </a:t>
            </a:r>
            <a:r>
              <a:rPr lang="nb-NO" sz="2800" dirty="0" err="1" smtClean="0"/>
              <a:t>Ethical</a:t>
            </a:r>
            <a:r>
              <a:rPr lang="nb-NO" sz="2800" dirty="0" smtClean="0"/>
              <a:t> </a:t>
            </a:r>
            <a:r>
              <a:rPr lang="nb-NO" sz="2800" dirty="0" err="1" smtClean="0"/>
              <a:t>concepts</a:t>
            </a:r>
            <a:r>
              <a:rPr lang="nb-NO" sz="2800" dirty="0" smtClean="0"/>
              <a:t> and </a:t>
            </a:r>
            <a:r>
              <a:rPr lang="nb-NO" sz="2800" dirty="0" err="1" smtClean="0"/>
              <a:t>theories</a:t>
            </a:r>
            <a:endParaRPr lang="nb-NO" sz="28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nb-NO" sz="2800" dirty="0" smtClean="0"/>
              <a:t>3</a:t>
            </a:r>
            <a:r>
              <a:rPr lang="nb-NO" sz="2800" dirty="0"/>
              <a:t>. Science and </a:t>
            </a:r>
            <a:r>
              <a:rPr lang="nb-NO" sz="2800" dirty="0" err="1"/>
              <a:t>its</a:t>
            </a:r>
            <a:r>
              <a:rPr lang="nb-NO" sz="2800" dirty="0"/>
              <a:t> norms</a:t>
            </a:r>
            <a:r>
              <a:rPr lang="nb-NO" sz="2800" u="sng" dirty="0">
                <a:solidFill>
                  <a:srgbClr val="FF0000"/>
                </a:solidFill>
              </a:rPr>
              <a:t/>
            </a:r>
            <a:br>
              <a:rPr lang="nb-NO" sz="2800" u="sng" dirty="0">
                <a:solidFill>
                  <a:srgbClr val="FF0000"/>
                </a:solidFill>
              </a:rPr>
            </a:br>
            <a:r>
              <a:rPr lang="nb-NO" sz="2800" dirty="0"/>
              <a:t>4. Research </a:t>
            </a:r>
            <a:r>
              <a:rPr lang="nb-NO" sz="2800" dirty="0" err="1"/>
              <a:t>ethics</a:t>
            </a:r>
            <a:r>
              <a:rPr lang="nb-NO" sz="2800" dirty="0"/>
              <a:t> I: </a:t>
            </a:r>
            <a:r>
              <a:rPr lang="nb-NO" sz="2800" dirty="0" err="1"/>
              <a:t>responsible</a:t>
            </a:r>
            <a:r>
              <a:rPr lang="nb-NO" sz="2800" dirty="0"/>
              <a:t> </a:t>
            </a:r>
            <a:r>
              <a:rPr lang="nb-NO" sz="2800" dirty="0" err="1"/>
              <a:t>conduct</a:t>
            </a:r>
            <a:r>
              <a:rPr lang="nb-NO" sz="2800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nb-NO" sz="2800" dirty="0"/>
              <a:t>6. Research </a:t>
            </a:r>
            <a:r>
              <a:rPr lang="nb-NO" sz="2800" dirty="0" err="1"/>
              <a:t>ethics</a:t>
            </a:r>
            <a:r>
              <a:rPr lang="nb-NO" sz="2800" dirty="0"/>
              <a:t> III: science </a:t>
            </a:r>
            <a:r>
              <a:rPr lang="nb-NO" sz="2800" dirty="0" err="1"/>
              <a:t>involving</a:t>
            </a:r>
            <a:r>
              <a:rPr lang="nb-NO" sz="2800" dirty="0"/>
              <a:t> </a:t>
            </a:r>
            <a:r>
              <a:rPr lang="nb-NO" sz="2800" dirty="0" err="1"/>
              <a:t>animals</a:t>
            </a:r>
            <a:r>
              <a:rPr lang="nb-NO" sz="2800" dirty="0"/>
              <a:t/>
            </a:r>
            <a:br>
              <a:rPr lang="nb-NO" sz="2800" dirty="0"/>
            </a:br>
            <a:r>
              <a:rPr lang="nb-NO" sz="2800" dirty="0"/>
              <a:t>7. The science </a:t>
            </a:r>
            <a:r>
              <a:rPr lang="nb-NO" sz="2800" dirty="0" err="1"/>
              <a:t>of</a:t>
            </a:r>
            <a:r>
              <a:rPr lang="nb-NO" sz="2800" dirty="0"/>
              <a:t> </a:t>
            </a:r>
            <a:r>
              <a:rPr lang="nb-NO" sz="2800" dirty="0" err="1"/>
              <a:t>ethics</a:t>
            </a:r>
            <a:r>
              <a:rPr lang="nb-NO" sz="2800" dirty="0"/>
              <a:t/>
            </a:r>
            <a:br>
              <a:rPr lang="nb-NO" sz="2800" dirty="0"/>
            </a:br>
            <a:r>
              <a:rPr lang="nb-NO" sz="2800" dirty="0"/>
              <a:t>9. Science and </a:t>
            </a:r>
            <a:r>
              <a:rPr lang="nb-NO" sz="2800" dirty="0" err="1"/>
              <a:t>politics</a:t>
            </a:r>
            <a:r>
              <a:rPr lang="nb-NO" sz="2800" dirty="0"/>
              <a:t> I: policy for science</a:t>
            </a:r>
            <a:br>
              <a:rPr lang="nb-NO" sz="2800" dirty="0"/>
            </a:br>
            <a:r>
              <a:rPr lang="nb-NO" sz="2800" dirty="0"/>
              <a:t>10. Science and </a:t>
            </a:r>
            <a:r>
              <a:rPr lang="nb-NO" sz="2800" dirty="0" err="1"/>
              <a:t>politics</a:t>
            </a:r>
            <a:r>
              <a:rPr lang="nb-NO" sz="2800" dirty="0"/>
              <a:t> II: science for policy</a:t>
            </a:r>
            <a:br>
              <a:rPr lang="nb-NO" sz="2800" dirty="0"/>
            </a:br>
            <a:r>
              <a:rPr lang="nb-NO" sz="2800" dirty="0"/>
              <a:t>12. Science </a:t>
            </a:r>
            <a:r>
              <a:rPr lang="nb-NO" sz="2800" dirty="0" err="1"/>
              <a:t>applied</a:t>
            </a:r>
            <a:r>
              <a:rPr lang="nb-NO" sz="2800" dirty="0"/>
              <a:t>: </a:t>
            </a:r>
            <a:r>
              <a:rPr lang="nb-NO" sz="2800" dirty="0" err="1"/>
              <a:t>ethics</a:t>
            </a:r>
            <a:r>
              <a:rPr lang="nb-NO" sz="2800" dirty="0"/>
              <a:t> and </a:t>
            </a:r>
            <a:r>
              <a:rPr lang="nb-NO" sz="2800" dirty="0" err="1"/>
              <a:t>engineering</a:t>
            </a:r>
            <a:endParaRPr lang="nb-NO" sz="2800" dirty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47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Scientific methods and epistemological norms 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99592" y="2060848"/>
            <a:ext cx="5616624" cy="4320480"/>
          </a:xfrm>
        </p:spPr>
        <p:txBody>
          <a:bodyPr/>
          <a:lstStyle/>
          <a:p>
            <a:r>
              <a:rPr lang="nb-NO" dirty="0">
                <a:solidFill>
                  <a:srgbClr val="009900"/>
                </a:solidFill>
                <a:latin typeface="Arial" charset="0"/>
              </a:rPr>
              <a:t>Carl Hempel: </a:t>
            </a:r>
            <a:r>
              <a:rPr lang="ja-JP" altLang="nb-NO" dirty="0">
                <a:solidFill>
                  <a:srgbClr val="009900"/>
                </a:solidFill>
                <a:latin typeface="Arial" charset="0"/>
              </a:rPr>
              <a:t>“</a:t>
            </a:r>
            <a:r>
              <a:rPr lang="nb-NO" altLang="ja-JP" dirty="0">
                <a:solidFill>
                  <a:srgbClr val="009900"/>
                </a:solidFill>
                <a:latin typeface="Arial" charset="0"/>
              </a:rPr>
              <a:t>The </a:t>
            </a:r>
            <a:r>
              <a:rPr lang="nb-NO" altLang="ja-JP" dirty="0" err="1">
                <a:solidFill>
                  <a:srgbClr val="009900"/>
                </a:solidFill>
                <a:latin typeface="Arial" charset="0"/>
              </a:rPr>
              <a:t>Function</a:t>
            </a:r>
            <a:r>
              <a:rPr lang="nb-NO" altLang="ja-JP" dirty="0">
                <a:solidFill>
                  <a:srgbClr val="009900"/>
                </a:solidFill>
                <a:latin typeface="Arial" charset="0"/>
              </a:rPr>
              <a:t> </a:t>
            </a:r>
            <a:r>
              <a:rPr lang="nb-NO" altLang="ja-JP" dirty="0" err="1">
                <a:solidFill>
                  <a:srgbClr val="009900"/>
                </a:solidFill>
                <a:latin typeface="Arial" charset="0"/>
              </a:rPr>
              <a:t>of</a:t>
            </a:r>
            <a:r>
              <a:rPr lang="nb-NO" altLang="ja-JP" dirty="0">
                <a:solidFill>
                  <a:srgbClr val="009900"/>
                </a:solidFill>
                <a:latin typeface="Arial" charset="0"/>
              </a:rPr>
              <a:t> General Laws in </a:t>
            </a:r>
            <a:r>
              <a:rPr lang="nb-NO" altLang="ja-JP" dirty="0" err="1">
                <a:solidFill>
                  <a:srgbClr val="009900"/>
                </a:solidFill>
                <a:latin typeface="Arial" charset="0"/>
              </a:rPr>
              <a:t>History</a:t>
            </a:r>
            <a:r>
              <a:rPr lang="ja-JP" altLang="nb-NO" dirty="0">
                <a:solidFill>
                  <a:srgbClr val="009900"/>
                </a:solidFill>
                <a:latin typeface="Arial" charset="0"/>
              </a:rPr>
              <a:t>”</a:t>
            </a:r>
            <a:r>
              <a:rPr lang="nb-NO" altLang="ja-JP" dirty="0">
                <a:solidFill>
                  <a:srgbClr val="009900"/>
                </a:solidFill>
                <a:latin typeface="Arial" charset="0"/>
              </a:rPr>
              <a:t> (1942)</a:t>
            </a:r>
          </a:p>
          <a:p>
            <a:pPr lvl="1"/>
            <a:r>
              <a:rPr lang="nb-NO" u="sng" dirty="0"/>
              <a:t>DN-modellen</a:t>
            </a:r>
          </a:p>
          <a:p>
            <a:pPr marL="457200" lvl="1" indent="0">
              <a:lnSpc>
                <a:spcPct val="70000"/>
              </a:lnSpc>
              <a:buNone/>
            </a:pPr>
            <a:endParaRPr lang="nb-NO" u="sng" dirty="0"/>
          </a:p>
          <a:p>
            <a:r>
              <a:rPr lang="nb-NO" dirty="0"/>
              <a:t>Karl Popper: </a:t>
            </a:r>
          </a:p>
          <a:p>
            <a:pPr lvl="1"/>
            <a:r>
              <a:rPr lang="nb-NO" dirty="0"/>
              <a:t>kritisk rasjonalisme/</a:t>
            </a:r>
            <a:r>
              <a:rPr lang="nb-NO" dirty="0" err="1"/>
              <a:t>falsifikasjonisme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20</a:t>
            </a:fld>
            <a:endParaRPr lang="nb-NO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235" y="980728"/>
            <a:ext cx="2123728" cy="288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4932040" y="3429000"/>
            <a:ext cx="1944216" cy="20882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-107" charset="2"/>
              <a:buChar char="n"/>
              <a:defRPr sz="3200">
                <a:solidFill>
                  <a:schemeClr val="tx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-107" charset="2"/>
              <a:buChar char="n"/>
              <a:defRPr sz="28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-107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-107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-107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-107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-107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-107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-107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7" charset="-128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nb-NO" sz="2800" b="1" dirty="0">
                <a:solidFill>
                  <a:srgbClr val="0000FF"/>
                </a:solidFill>
                <a:latin typeface="Arial" charset="0"/>
              </a:rPr>
              <a:t>H </a:t>
            </a:r>
            <a:r>
              <a:rPr lang="nb-NO" sz="2800" b="1" dirty="0">
                <a:solidFill>
                  <a:srgbClr val="0000FF"/>
                </a:solidFill>
                <a:latin typeface="Arial" charset="0"/>
                <a:sym typeface="Wingdings"/>
              </a:rPr>
              <a:t> </a:t>
            </a:r>
            <a:r>
              <a:rPr lang="nb-NO" sz="2800" b="1" dirty="0">
                <a:solidFill>
                  <a:srgbClr val="0000FF"/>
                </a:solidFill>
                <a:latin typeface="Arial" charset="0"/>
              </a:rPr>
              <a:t>I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nb-NO" sz="2800" b="1" dirty="0">
                <a:solidFill>
                  <a:srgbClr val="0000FF"/>
                </a:solidFill>
                <a:latin typeface="Arial" charset="0"/>
              </a:rPr>
              <a:t>- I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nb-NO" sz="2800" b="1" dirty="0">
                <a:solidFill>
                  <a:srgbClr val="0000FF"/>
                </a:solidFill>
                <a:latin typeface="Arial" charset="0"/>
              </a:rPr>
              <a:t>----------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nb-NO" sz="2800" b="1" dirty="0">
                <a:solidFill>
                  <a:srgbClr val="0000FF"/>
                </a:solidFill>
                <a:latin typeface="Arial" charset="0"/>
              </a:rPr>
              <a:t>- H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nb-NO" sz="4800" b="1" dirty="0">
              <a:solidFill>
                <a:srgbClr val="0000FF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966684"/>
            <a:ext cx="2123728" cy="289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06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6120680" cy="1032834"/>
          </a:xfrm>
        </p:spPr>
        <p:txBody>
          <a:bodyPr/>
          <a:lstStyle/>
          <a:p>
            <a:r>
              <a:rPr lang="nb-NO"/>
              <a:t>Social norms in science</a:t>
            </a:r>
            <a:br>
              <a:rPr lang="nb-NO"/>
            </a:br>
            <a:r>
              <a:rPr lang="nb-NO" sz="2400"/>
              <a:t>(The creation of modern natural science:)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21</a:t>
            </a:fld>
            <a:endParaRPr lang="nb-NO"/>
          </a:p>
        </p:txBody>
      </p:sp>
      <p:sp>
        <p:nvSpPr>
          <p:cNvPr id="9" name="Rektangel 8"/>
          <p:cNvSpPr/>
          <p:nvPr/>
        </p:nvSpPr>
        <p:spPr>
          <a:xfrm>
            <a:off x="6804248" y="3573016"/>
            <a:ext cx="2232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b="1">
                <a:solidFill>
                  <a:srgbClr val="008000"/>
                </a:solidFill>
              </a:rPr>
              <a:t>Robert K. Merton </a:t>
            </a:r>
          </a:p>
          <a:p>
            <a:r>
              <a:rPr lang="nb-NO"/>
              <a:t>(1910–2003)</a:t>
            </a:r>
          </a:p>
        </p:txBody>
      </p:sp>
      <p:pic>
        <p:nvPicPr>
          <p:cNvPr id="12" name="Bild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232" y="9769"/>
            <a:ext cx="2324100" cy="3492500"/>
          </a:xfrm>
          <a:prstGeom prst="rect">
            <a:avLst/>
          </a:prstGeom>
        </p:spPr>
      </p:pic>
      <p:pic>
        <p:nvPicPr>
          <p:cNvPr id="13" name="Bilde 12"/>
          <p:cNvPicPr>
            <a:picLocks noChangeAspect="1"/>
          </p:cNvPicPr>
          <p:nvPr/>
        </p:nvPicPr>
        <p:blipFill rotWithShape="1">
          <a:blip r:embed="rId3"/>
          <a:srcRect l="9364" t="32445" r="12821" b="30074"/>
          <a:stretch/>
        </p:blipFill>
        <p:spPr>
          <a:xfrm>
            <a:off x="52858" y="1556792"/>
            <a:ext cx="6734028" cy="2440844"/>
          </a:xfrm>
          <a:prstGeom prst="rect">
            <a:avLst/>
          </a:prstGeom>
        </p:spPr>
      </p:pic>
      <p:sp>
        <p:nvSpPr>
          <p:cNvPr id="14" name="Rektangel 13"/>
          <p:cNvSpPr/>
          <p:nvPr/>
        </p:nvSpPr>
        <p:spPr>
          <a:xfrm>
            <a:off x="179512" y="4077072"/>
            <a:ext cx="6624736" cy="1265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nb-NO" sz="1600" b="1"/>
              <a:t>C</a:t>
            </a:r>
            <a:r>
              <a:rPr lang="nb-NO" sz="1600"/>
              <a:t>: kontra hemmeligholdelse + jf. </a:t>
            </a:r>
            <a:r>
              <a:rPr lang="nb-NO" sz="1600" i="1">
                <a:solidFill>
                  <a:srgbClr val="FF0000"/>
                </a:solidFill>
              </a:rPr>
              <a:t>Open Access</a:t>
            </a:r>
            <a:r>
              <a:rPr lang="nb-NO" sz="1600"/>
              <a:t> </a:t>
            </a:r>
            <a:r>
              <a:rPr lang="nb-NO" sz="1600">
                <a:solidFill>
                  <a:srgbClr val="3366FF"/>
                </a:solidFill>
                <a:sym typeface="Wingdings"/>
              </a:rPr>
              <a:t></a:t>
            </a:r>
            <a:endParaRPr lang="nb-NO" sz="1600" i="1">
              <a:solidFill>
                <a:srgbClr val="3366FF"/>
              </a:solidFill>
            </a:endParaRPr>
          </a:p>
          <a:p>
            <a:pPr>
              <a:lnSpc>
                <a:spcPct val="120000"/>
              </a:lnSpc>
            </a:pPr>
            <a:r>
              <a:rPr lang="nb-NO" sz="1600" b="1"/>
              <a:t>U</a:t>
            </a:r>
            <a:r>
              <a:rPr lang="nb-NO" sz="1600"/>
              <a:t>: nasjonalitet, religion, rase, kjønn, etc. </a:t>
            </a:r>
            <a:r>
              <a:rPr lang="nb-NO" sz="1600" i="1"/>
              <a:t>irrelevant</a:t>
            </a:r>
            <a:r>
              <a:rPr lang="nb-NO" sz="1600"/>
              <a:t> + meritering</a:t>
            </a:r>
          </a:p>
          <a:p>
            <a:pPr>
              <a:lnSpc>
                <a:spcPct val="120000"/>
              </a:lnSpc>
            </a:pPr>
            <a:r>
              <a:rPr lang="nb-NO" sz="1600" b="1"/>
              <a:t>D</a:t>
            </a:r>
            <a:r>
              <a:rPr lang="nb-NO" sz="1600"/>
              <a:t>: </a:t>
            </a:r>
            <a:r>
              <a:rPr lang="nb-NO" sz="1600" i="1">
                <a:solidFill>
                  <a:srgbClr val="0000FF"/>
                </a:solidFill>
              </a:rPr>
              <a:t>Peer Review </a:t>
            </a:r>
            <a:r>
              <a:rPr lang="nb-NO" sz="1600"/>
              <a:t>som ”intern-politi” </a:t>
            </a:r>
            <a:r>
              <a:rPr lang="nb-NO" sz="1600">
                <a:solidFill>
                  <a:srgbClr val="3366FF"/>
                </a:solidFill>
                <a:sym typeface="Wingdings"/>
              </a:rPr>
              <a:t></a:t>
            </a:r>
            <a:endParaRPr lang="nb-NO" sz="1600">
              <a:solidFill>
                <a:srgbClr val="3366FF"/>
              </a:solidFill>
            </a:endParaRPr>
          </a:p>
          <a:p>
            <a:pPr>
              <a:lnSpc>
                <a:spcPct val="120000"/>
              </a:lnSpc>
            </a:pPr>
            <a:r>
              <a:rPr lang="nb-NO" sz="1600" b="1"/>
              <a:t>S</a:t>
            </a:r>
            <a:r>
              <a:rPr lang="nb-NO" sz="1600"/>
              <a:t>: jf.:</a:t>
            </a:r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 rotWithShape="1">
          <a:blip r:embed="rId4"/>
          <a:srcRect l="5227" t="8391" r="3452" b="6294"/>
          <a:stretch/>
        </p:blipFill>
        <p:spPr>
          <a:xfrm>
            <a:off x="4860032" y="3429000"/>
            <a:ext cx="1907275" cy="1005130"/>
          </a:xfrm>
          <a:prstGeom prst="rect">
            <a:avLst/>
          </a:prstGeom>
        </p:spPr>
      </p:pic>
      <p:pic>
        <p:nvPicPr>
          <p:cNvPr id="16" name="Bilde 15"/>
          <p:cNvPicPr>
            <a:picLocks noChangeAspect="1"/>
          </p:cNvPicPr>
          <p:nvPr/>
        </p:nvPicPr>
        <p:blipFill rotWithShape="1">
          <a:blip r:embed="rId5"/>
          <a:srcRect l="5094" t="5778" r="9093" b="32000"/>
          <a:stretch/>
        </p:blipFill>
        <p:spPr>
          <a:xfrm>
            <a:off x="6516216" y="5157192"/>
            <a:ext cx="1944216" cy="1409751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/>
        </p:nvPicPr>
        <p:blipFill rotWithShape="1">
          <a:blip r:embed="rId6"/>
          <a:srcRect l="1483" t="1830" r="3545" b="26921"/>
          <a:stretch/>
        </p:blipFill>
        <p:spPr>
          <a:xfrm>
            <a:off x="1043608" y="5085184"/>
            <a:ext cx="1440160" cy="1693710"/>
          </a:xfrm>
          <a:prstGeom prst="rect">
            <a:avLst/>
          </a:prstGeom>
        </p:spPr>
      </p:pic>
      <p:pic>
        <p:nvPicPr>
          <p:cNvPr id="19" name="Bilde 18"/>
          <p:cNvPicPr>
            <a:picLocks noChangeAspect="1"/>
          </p:cNvPicPr>
          <p:nvPr/>
        </p:nvPicPr>
        <p:blipFill rotWithShape="1">
          <a:blip r:embed="rId7"/>
          <a:srcRect l="11432" t="9847" r="6945" b="5146"/>
          <a:stretch/>
        </p:blipFill>
        <p:spPr>
          <a:xfrm>
            <a:off x="3707904" y="4797152"/>
            <a:ext cx="2643601" cy="117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2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150939" y="214313"/>
            <a:ext cx="5221262" cy="1414487"/>
          </a:xfrm>
        </p:spPr>
        <p:txBody>
          <a:bodyPr/>
          <a:lstStyle/>
          <a:p>
            <a:r>
              <a:rPr lang="nb-NO"/>
              <a:t>Social norms in science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83568" y="2132856"/>
            <a:ext cx="3168352" cy="4176464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nb-NO" sz="2400">
                <a:latin typeface="Arial" charset="0"/>
              </a:rPr>
              <a:t>John Dewey, Michael Polanyi, Karl Popper: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nb-NO" sz="1800" i="1">
                <a:solidFill>
                  <a:srgbClr val="0000FF"/>
                </a:solidFill>
                <a:latin typeface="Arial" charset="0"/>
              </a:rPr>
              <a:t>Liberalitet</a:t>
            </a:r>
            <a:r>
              <a:rPr lang="nb-NO" sz="1800">
                <a:solidFill>
                  <a:srgbClr val="0000FF"/>
                </a:solidFill>
                <a:latin typeface="Arial" charset="0"/>
              </a:rPr>
              <a:t> og </a:t>
            </a:r>
            <a:r>
              <a:rPr lang="nb-NO" sz="1800" i="1">
                <a:solidFill>
                  <a:srgbClr val="0000FF"/>
                </a:solidFill>
                <a:latin typeface="Arial" charset="0"/>
              </a:rPr>
              <a:t>toleranse</a:t>
            </a:r>
            <a:r>
              <a:rPr lang="nb-NO" sz="1800">
                <a:latin typeface="Arial" charset="0"/>
              </a:rPr>
              <a:t> </a:t>
            </a:r>
            <a:r>
              <a:rPr lang="nb-NO" sz="1800" b="1">
                <a:latin typeface="Arial" charset="0"/>
              </a:rPr>
              <a:t>=</a:t>
            </a:r>
            <a:r>
              <a:rPr lang="nb-NO" sz="1800">
                <a:latin typeface="Arial" charset="0"/>
              </a:rPr>
              <a:t> </a:t>
            </a:r>
            <a:r>
              <a:rPr lang="nb-NO" sz="1800" u="sng">
                <a:latin typeface="Arial" charset="0"/>
              </a:rPr>
              <a:t>forutsetninger</a:t>
            </a:r>
            <a:r>
              <a:rPr lang="nb-NO" sz="1800">
                <a:latin typeface="Arial" charset="0"/>
              </a:rPr>
              <a:t> for vitenskapelig utvikling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endParaRPr lang="nb-NO" sz="1800">
              <a:latin typeface="Arial" charset="0"/>
            </a:endParaRP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nb-NO" sz="1800">
                <a:latin typeface="Arial" charset="0"/>
              </a:rPr>
              <a:t>+ </a:t>
            </a:r>
            <a:r>
              <a:rPr lang="nb-NO" sz="1800" b="1">
                <a:latin typeface="Arial" charset="0"/>
              </a:rPr>
              <a:t>Thomas Kuhn </a:t>
            </a:r>
            <a:r>
              <a:rPr lang="nb-NO" sz="1800">
                <a:latin typeface="Arial" charset="0"/>
              </a:rPr>
              <a:t>om normer i vitenskap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22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-1"/>
            <a:ext cx="3059831" cy="4620345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772817"/>
            <a:ext cx="3851920" cy="1812668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741132"/>
            <a:ext cx="2016224" cy="311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1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23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76872"/>
            <a:ext cx="844743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8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24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1" y="1844824"/>
            <a:ext cx="6105267" cy="407017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44824"/>
            <a:ext cx="1440160" cy="1440160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827584" y="3212976"/>
            <a:ext cx="21602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/>
              <a:t>Brandtzæg – konsernsjef i Norsk Hydro –</a:t>
            </a:r>
          </a:p>
          <a:p>
            <a:r>
              <a:rPr lang="nb-NO" sz="1600"/>
              <a:t>i samtale med HF-dekan Anne Kristine Børresen og SVT-dekan Marit Reitan.</a:t>
            </a:r>
          </a:p>
        </p:txBody>
      </p:sp>
      <p:sp>
        <p:nvSpPr>
          <p:cNvPr id="8" name="Rektangel 7"/>
          <p:cNvSpPr/>
          <p:nvPr/>
        </p:nvSpPr>
        <p:spPr>
          <a:xfrm>
            <a:off x="2411760" y="6093296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FF0000"/>
                </a:solidFill>
              </a:rPr>
              <a:t>www.universitetsavisa.no/leserbrev/article21473.ece</a:t>
            </a:r>
          </a:p>
        </p:txBody>
      </p:sp>
      <p:sp>
        <p:nvSpPr>
          <p:cNvPr id="9" name="Rektangel 8"/>
          <p:cNvSpPr/>
          <p:nvPr/>
        </p:nvSpPr>
        <p:spPr>
          <a:xfrm>
            <a:off x="1187624" y="260648"/>
            <a:ext cx="74168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000" b="1">
                <a:solidFill>
                  <a:srgbClr val="008000"/>
                </a:solidFill>
              </a:rPr>
              <a:t>"Kunnskap er i utgangspunktet verdinøytralt, og det er vi – vår etikk, moral og verdier – som avgjør om det blir kunnskap i det godes tjeneste"</a:t>
            </a:r>
            <a:r>
              <a:rPr lang="nb-NO" sz="2000">
                <a:solidFill>
                  <a:srgbClr val="008000"/>
                </a:solidFill>
              </a:rPr>
              <a:t>, skriver NTNUs styreleder Svein Richard Brandtzæg i dette blogginnlegget.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5229200"/>
            <a:ext cx="1498848" cy="14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2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11560" y="214313"/>
            <a:ext cx="8280921" cy="1774527"/>
          </a:xfrm>
        </p:spPr>
        <p:txBody>
          <a:bodyPr/>
          <a:lstStyle/>
          <a:p>
            <a:r>
              <a:rPr lang="nb-NO" sz="4000" dirty="0" smtClean="0">
                <a:solidFill>
                  <a:srgbClr val="FF0000"/>
                </a:solidFill>
              </a:rPr>
              <a:t>Hva er ”det godes tjeneste”?</a:t>
            </a:r>
            <a:br>
              <a:rPr lang="nb-NO" sz="4000" dirty="0" smtClean="0">
                <a:solidFill>
                  <a:srgbClr val="FF0000"/>
                </a:solidFill>
              </a:rPr>
            </a:br>
            <a:r>
              <a:rPr lang="nb-NO" sz="2800" dirty="0" smtClean="0"/>
              <a:t>Extending</a:t>
            </a:r>
            <a:r>
              <a:rPr lang="nb-NO" sz="2800" dirty="0" smtClean="0"/>
              <a:t> </a:t>
            </a:r>
            <a:r>
              <a:rPr lang="nb-NO" sz="2800" dirty="0" err="1"/>
              <a:t>reflection</a:t>
            </a:r>
            <a:r>
              <a:rPr lang="nb-NO" sz="2800" dirty="0"/>
              <a:t>: </a:t>
            </a:r>
            <a:r>
              <a:rPr lang="nb-NO" sz="2800" dirty="0" err="1"/>
              <a:t>anthropologists</a:t>
            </a:r>
            <a:r>
              <a:rPr lang="nb-NO" sz="2800" dirty="0"/>
              <a:t> and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military</a:t>
            </a:r>
            <a:endParaRPr lang="nb-NO" sz="28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23528" y="2276872"/>
            <a:ext cx="4752528" cy="4219599"/>
          </a:xfrm>
        </p:spPr>
        <p:txBody>
          <a:bodyPr/>
          <a:lstStyle/>
          <a:p>
            <a:r>
              <a:rPr lang="nb-NO" sz="2800" b="1" dirty="0"/>
              <a:t>2006</a:t>
            </a:r>
            <a:r>
              <a:rPr lang="nb-NO" sz="2800" dirty="0"/>
              <a:t>: US </a:t>
            </a:r>
            <a:r>
              <a:rPr lang="nb-NO" sz="2800" dirty="0" err="1"/>
              <a:t>Army</a:t>
            </a:r>
            <a:r>
              <a:rPr lang="nb-NO" sz="2800" dirty="0"/>
              <a:t> and Marine Corps </a:t>
            </a:r>
            <a:r>
              <a:rPr lang="nb-NO" sz="2800" i="1" dirty="0" err="1"/>
              <a:t>Counterinsurgency</a:t>
            </a:r>
            <a:r>
              <a:rPr lang="nb-NO" sz="2800" i="1" dirty="0"/>
              <a:t> Field Manual</a:t>
            </a:r>
          </a:p>
          <a:p>
            <a:pPr lvl="1"/>
            <a:r>
              <a:rPr lang="nb-NO" dirty="0"/>
              <a:t>Irak; Afghanistan</a:t>
            </a:r>
          </a:p>
          <a:p>
            <a:r>
              <a:rPr lang="nb-NO" sz="2800" dirty="0">
                <a:solidFill>
                  <a:srgbClr val="008000"/>
                </a:solidFill>
              </a:rPr>
              <a:t>”One </a:t>
            </a:r>
            <a:r>
              <a:rPr lang="nb-NO" sz="2800" dirty="0" err="1">
                <a:solidFill>
                  <a:srgbClr val="008000"/>
                </a:solidFill>
              </a:rPr>
              <a:t>anthropologist</a:t>
            </a:r>
            <a:r>
              <a:rPr lang="nb-NO" sz="2800" dirty="0">
                <a:solidFill>
                  <a:srgbClr val="008000"/>
                </a:solidFill>
              </a:rPr>
              <a:t> </a:t>
            </a:r>
            <a:r>
              <a:rPr lang="nb-NO" sz="2800" dirty="0" err="1">
                <a:solidFill>
                  <a:srgbClr val="008000"/>
                </a:solidFill>
              </a:rPr>
              <a:t>can</a:t>
            </a:r>
            <a:r>
              <a:rPr lang="nb-NO" sz="2800" dirty="0">
                <a:solidFill>
                  <a:srgbClr val="008000"/>
                </a:solidFill>
              </a:rPr>
              <a:t> be </a:t>
            </a:r>
            <a:r>
              <a:rPr lang="nb-NO" sz="2800" dirty="0" err="1">
                <a:solidFill>
                  <a:srgbClr val="008000"/>
                </a:solidFill>
              </a:rPr>
              <a:t>much</a:t>
            </a:r>
            <a:r>
              <a:rPr lang="nb-NO" sz="2800" dirty="0">
                <a:solidFill>
                  <a:srgbClr val="008000"/>
                </a:solidFill>
              </a:rPr>
              <a:t> more </a:t>
            </a:r>
            <a:r>
              <a:rPr lang="nb-NO" sz="2800" dirty="0" err="1">
                <a:solidFill>
                  <a:srgbClr val="008000"/>
                </a:solidFill>
              </a:rPr>
              <a:t>effective</a:t>
            </a:r>
            <a:r>
              <a:rPr lang="nb-NO" sz="2800" dirty="0">
                <a:solidFill>
                  <a:srgbClr val="008000"/>
                </a:solidFill>
              </a:rPr>
              <a:t> </a:t>
            </a:r>
            <a:r>
              <a:rPr lang="nb-NO" sz="2800" dirty="0" err="1">
                <a:solidFill>
                  <a:srgbClr val="008000"/>
                </a:solidFill>
              </a:rPr>
              <a:t>than</a:t>
            </a:r>
            <a:r>
              <a:rPr lang="nb-NO" sz="2800" dirty="0">
                <a:solidFill>
                  <a:srgbClr val="008000"/>
                </a:solidFill>
              </a:rPr>
              <a:t> a B-2 bomber” </a:t>
            </a:r>
          </a:p>
          <a:p>
            <a:pPr lvl="1"/>
            <a:r>
              <a:rPr lang="nb-NO" sz="2400" dirty="0"/>
              <a:t>(sitert i B&amp;M s. 84)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25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/>
          <a:srcRect l="5" r="-1" b="3091"/>
          <a:stretch/>
        </p:blipFill>
        <p:spPr>
          <a:xfrm>
            <a:off x="5004048" y="1842745"/>
            <a:ext cx="4139952" cy="50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26</a:t>
            </a:fld>
            <a:endParaRPr lang="nb-NO"/>
          </a:p>
        </p:txBody>
      </p:sp>
      <p:pic>
        <p:nvPicPr>
          <p:cNvPr id="5" name="Bilde 4" descr="id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11086" r="21901" b="6692"/>
          <a:stretch/>
        </p:blipFill>
        <p:spPr>
          <a:xfrm>
            <a:off x="1547664" y="248143"/>
            <a:ext cx="6120680" cy="5586426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611560" y="5949280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FF3300"/>
                </a:solidFill>
              </a:rPr>
              <a:t>www.dagbladet.no/2014/07/12/nyheter/iron_dome/israel/utenriks/gaza/34303240/</a:t>
            </a:r>
          </a:p>
        </p:txBody>
      </p:sp>
    </p:spTree>
    <p:extLst>
      <p:ext uri="{BB962C8B-B14F-4D97-AF65-F5344CB8AC3E}">
        <p14:creationId xmlns:p14="http://schemas.microsoft.com/office/powerpoint/2010/main" val="29697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EXPH0004:</a:t>
            </a:r>
            <a:br>
              <a:rPr lang="nb-NO"/>
            </a:br>
            <a:r>
              <a:rPr lang="nb-NO"/>
              <a:t>Øvingsoppgave 2, høst 2013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971600" y="2060848"/>
            <a:ext cx="7632848" cy="4320479"/>
          </a:xfrm>
        </p:spPr>
        <p:txBody>
          <a:bodyPr/>
          <a:lstStyle/>
          <a:p>
            <a:pPr marL="0" indent="0">
              <a:buNone/>
            </a:pPr>
            <a:r>
              <a:rPr lang="nb-NO" sz="2000"/>
              <a:t>”Forskere, sivilingeniører og andre fagfolk møter ofte etiske problemstillinger i sitt virke. Et interessant og viktig problem er hva eller hvem de primært har sine etiske forpliktelser overfor. På 1930-tallet hevdet antropologen Franz Boas </a:t>
            </a:r>
            <a:r>
              <a:rPr lang="nb-NO" sz="2000" b="1">
                <a:solidFill>
                  <a:srgbClr val="FF0000"/>
                </a:solidFill>
              </a:rPr>
              <a:t>at forskere først og fremst er etisk forpliktet til å si sannheten</a:t>
            </a:r>
            <a:r>
              <a:rPr lang="nb-NO" sz="2000"/>
              <a:t>. Å fremme sannheten er derfor noe som går foran eventuelle avtaler med arbeidsgivere og oppdragsgivere. Boas forfektet dette synet som en reaksjon på at det ble kjent at flere </a:t>
            </a:r>
            <a:r>
              <a:rPr lang="nb-NO" sz="2000" b="1">
                <a:solidFill>
                  <a:srgbClr val="008000"/>
                </a:solidFill>
              </a:rPr>
              <a:t>antropologer ble rekruttert av det amerikanske forsvaret </a:t>
            </a:r>
            <a:r>
              <a:rPr lang="nb-NO" sz="2000"/>
              <a:t>for å kartlegge forhold i Tyskland og Japan under den første verdenskrig (se Briggle &amp; Mitcham, s. 83-84). Under andre verdenskrig etablerte USA det såkalte Manhattan-prosjektet, et strengt hemmelig forskningsprosjekt som hadde som formål å utvikle en </a:t>
            </a:r>
            <a:r>
              <a:rPr lang="nb-NO" sz="2000" b="1">
                <a:solidFill>
                  <a:srgbClr val="FF6600"/>
                </a:solidFill>
              </a:rPr>
              <a:t>atombombe</a:t>
            </a:r>
            <a:r>
              <a:rPr lang="nb-NO" sz="2000"/>
              <a:t> før Hitler-Tyskland rakk det. ...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133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55576" y="620688"/>
            <a:ext cx="7992889" cy="792088"/>
          </a:xfrm>
        </p:spPr>
        <p:txBody>
          <a:bodyPr/>
          <a:lstStyle/>
          <a:p>
            <a:r>
              <a:rPr lang="nb-NO" sz="3600"/>
              <a:t>Øvingsoppgave, </a:t>
            </a:r>
            <a:r>
              <a:rPr lang="nb-NO" sz="3600" i="1"/>
              <a:t>forts</a:t>
            </a:r>
            <a:r>
              <a:rPr lang="nb-NO" sz="3600"/>
              <a:t>. ...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99592" y="1988840"/>
            <a:ext cx="7848872" cy="4392488"/>
          </a:xfrm>
        </p:spPr>
        <p:txBody>
          <a:bodyPr/>
          <a:lstStyle/>
          <a:p>
            <a:pPr marL="0" indent="0">
              <a:buNone/>
            </a:pPr>
            <a:r>
              <a:rPr lang="nb-NO" sz="2400" dirty="0"/>
              <a:t>Mot slutten av krigen ønsket ledende forskere innen dette prosjektet å gi opplysninger om atombombens teknologi og sprengkraft til Sovjetunionen og Japan for å vise hvilket fryktelig våpen det var (se </a:t>
            </a:r>
            <a:r>
              <a:rPr lang="nb-NO" sz="2400" dirty="0" err="1"/>
              <a:t>Briggle</a:t>
            </a:r>
            <a:r>
              <a:rPr lang="nb-NO" sz="2400" dirty="0"/>
              <a:t> &amp; </a:t>
            </a:r>
            <a:r>
              <a:rPr lang="nb-NO" sz="2400" dirty="0" err="1"/>
              <a:t>Mitcham</a:t>
            </a:r>
            <a:r>
              <a:rPr lang="nb-NO" sz="2400" dirty="0"/>
              <a:t>, ss. 1-4 og 26</a:t>
            </a:r>
            <a:r>
              <a:rPr lang="nb-NO" sz="2400" dirty="0" smtClean="0"/>
              <a:t>). </a:t>
            </a:r>
            <a:r>
              <a:rPr lang="nb-NO" sz="2400" dirty="0"/>
              <a:t>Nylig har </a:t>
            </a:r>
            <a:r>
              <a:rPr lang="nb-NO" sz="2400" b="1" dirty="0">
                <a:solidFill>
                  <a:srgbClr val="FF0000"/>
                </a:solidFill>
              </a:rPr>
              <a:t>Edward </a:t>
            </a:r>
            <a:r>
              <a:rPr lang="nb-NO" sz="2400" b="1" dirty="0" err="1">
                <a:solidFill>
                  <a:srgbClr val="FF0000"/>
                </a:solidFill>
              </a:rPr>
              <a:t>Snowden</a:t>
            </a:r>
            <a:r>
              <a:rPr lang="nb-NO" sz="2400" dirty="0"/>
              <a:t>, på bakgrunn av informasjon han fikk tilgang til gjennom sitt virke i den amerikanske, nasjonale sikkerhetsorganisasjonen NSA (</a:t>
            </a:r>
            <a:r>
              <a:rPr lang="nb-NO" sz="2400" dirty="0" err="1"/>
              <a:t>www.nsa.gov</a:t>
            </a:r>
            <a:r>
              <a:rPr lang="nb-NO" sz="2400" dirty="0"/>
              <a:t>), offentliggjort opplysninger som viser at NSA og andre lignende organisasjoner angivelig skal ha opptrådt i strid med gjeldende internasjonale konvensjoner om overvåkning av datatrafikk. ...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28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-21649"/>
            <a:ext cx="3203848" cy="17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150939" y="214313"/>
            <a:ext cx="7669534" cy="1198463"/>
          </a:xfrm>
        </p:spPr>
        <p:txBody>
          <a:bodyPr/>
          <a:lstStyle/>
          <a:p>
            <a:r>
              <a:rPr lang="nb-NO"/>
              <a:t>Øvingsoppgave, </a:t>
            </a:r>
            <a:r>
              <a:rPr lang="nb-NO" i="1"/>
              <a:t>forts</a:t>
            </a:r>
            <a:r>
              <a:rPr lang="nb-NO"/>
              <a:t>. ...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971600" y="1995167"/>
            <a:ext cx="7883591" cy="4530177"/>
          </a:xfrm>
        </p:spPr>
        <p:txBody>
          <a:bodyPr/>
          <a:lstStyle/>
          <a:p>
            <a:pPr marL="0" indent="0">
              <a:buNone/>
            </a:pPr>
            <a:r>
              <a:rPr lang="nb-NO" sz="2400"/>
              <a:t>Dette er alle ulike eksempler på fagfolk som mente den moralske forpliktelsen til å fortelle sannheten går foran eventuelle taushetsavtaler man har inngått med arbeidsgivere og oppdragsgivere, og mange ser på dem som meget viktige "varslere".</a:t>
            </a:r>
          </a:p>
          <a:p>
            <a:pPr marL="0" indent="0">
              <a:lnSpc>
                <a:spcPct val="70000"/>
              </a:lnSpc>
              <a:buNone/>
            </a:pPr>
            <a:endParaRPr lang="nb-NO" sz="2400" dirty="0"/>
          </a:p>
          <a:p>
            <a:pPr marL="0" indent="0">
              <a:buNone/>
            </a:pPr>
            <a:r>
              <a:rPr lang="nb-NO" sz="2400" dirty="0"/>
              <a:t>Kan det begrunnes at det noen ganger er moralsk forsvarlig å bryte avtaler inngått med oppdragsgiver/arbeidsgiver? Drøft denne problemstillingen i lys av tre grunnleggende posisjoner i normativ etikk: </a:t>
            </a:r>
            <a:r>
              <a:rPr lang="nb-NO" sz="2400" u="sng" dirty="0"/>
              <a:t>deontologisk etikk (pliktetikk), </a:t>
            </a:r>
            <a:r>
              <a:rPr lang="nb-NO" sz="2400" u="sng" dirty="0" err="1"/>
              <a:t>konsekvensialisme</a:t>
            </a:r>
            <a:r>
              <a:rPr lang="nb-NO" sz="2400" u="sng" dirty="0"/>
              <a:t> og </a:t>
            </a:r>
            <a:r>
              <a:rPr lang="nb-NO" sz="2400" u="sng" dirty="0" err="1"/>
              <a:t>dygdsetikk</a:t>
            </a:r>
            <a:r>
              <a:rPr lang="nb-NO" sz="2400" dirty="0"/>
              <a:t>.”</a:t>
            </a:r>
          </a:p>
          <a:p>
            <a:pPr marL="0" indent="0">
              <a:buNone/>
            </a:pPr>
            <a:r>
              <a:rPr lang="nb-NO" sz="2400" dirty="0"/>
              <a:t> 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070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7793037" cy="1246063"/>
          </a:xfrm>
        </p:spPr>
        <p:txBody>
          <a:bodyPr/>
          <a:lstStyle/>
          <a:p>
            <a:r>
              <a:rPr lang="nb-NO" b="1">
                <a:solidFill>
                  <a:srgbClr val="000090"/>
                </a:solidFill>
              </a:rPr>
              <a:t>3. Science and its norms 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043608" y="2060848"/>
            <a:ext cx="7839472" cy="4320479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nb-NO" sz="2400" dirty="0"/>
              <a:t>Setting </a:t>
            </a:r>
            <a:r>
              <a:rPr lang="nb-NO" sz="2400" dirty="0" err="1"/>
              <a:t>the</a:t>
            </a:r>
            <a:r>
              <a:rPr lang="nb-NO" sz="2400" dirty="0"/>
              <a:t> stage: Galileo and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church</a:t>
            </a:r>
            <a:endParaRPr lang="nb-NO" sz="2400" dirty="0"/>
          </a:p>
          <a:p>
            <a:pPr marL="0" indent="0">
              <a:lnSpc>
                <a:spcPct val="110000"/>
              </a:lnSpc>
              <a:buNone/>
            </a:pPr>
            <a:r>
              <a:rPr lang="nb-NO" sz="2400" dirty="0" err="1"/>
              <a:t>Emergence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</a:t>
            </a:r>
            <a:r>
              <a:rPr lang="nb-NO" sz="2400" dirty="0" err="1"/>
              <a:t>natural</a:t>
            </a:r>
            <a:r>
              <a:rPr lang="nb-NO" sz="2400" dirty="0"/>
              <a:t> </a:t>
            </a:r>
            <a:r>
              <a:rPr lang="nb-NO" sz="2400" dirty="0" err="1"/>
              <a:t>philosophy</a:t>
            </a:r>
            <a:endParaRPr lang="nb-NO" sz="2400" dirty="0"/>
          </a:p>
          <a:p>
            <a:pPr marL="0" indent="0">
              <a:lnSpc>
                <a:spcPct val="110000"/>
              </a:lnSpc>
              <a:buNone/>
            </a:pPr>
            <a:r>
              <a:rPr lang="nb-NO" sz="2400" dirty="0"/>
              <a:t>The </a:t>
            </a:r>
            <a:r>
              <a:rPr lang="nb-NO" sz="2400" dirty="0" err="1"/>
              <a:t>social</a:t>
            </a:r>
            <a:r>
              <a:rPr lang="nb-NO" sz="2400" dirty="0"/>
              <a:t> </a:t>
            </a:r>
            <a:r>
              <a:rPr lang="nb-NO" sz="2400" dirty="0" err="1"/>
              <a:t>institutionalization</a:t>
            </a:r>
            <a:r>
              <a:rPr lang="nb-NO" sz="2400" dirty="0"/>
              <a:t> </a:t>
            </a:r>
            <a:r>
              <a:rPr lang="nb-NO" sz="2400" dirty="0" err="1"/>
              <a:t>of</a:t>
            </a:r>
            <a:r>
              <a:rPr lang="nb-NO" sz="2400" dirty="0"/>
              <a:t> science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b-NO" sz="2400" dirty="0"/>
              <a:t>Scientific </a:t>
            </a:r>
            <a:r>
              <a:rPr lang="nb-NO" sz="2400" dirty="0" err="1"/>
              <a:t>methods</a:t>
            </a:r>
            <a:r>
              <a:rPr lang="nb-NO" sz="2400" dirty="0"/>
              <a:t> and </a:t>
            </a:r>
            <a:r>
              <a:rPr lang="nb-NO" sz="2400" dirty="0" err="1"/>
              <a:t>epistemological</a:t>
            </a:r>
            <a:r>
              <a:rPr lang="nb-NO" sz="2400" dirty="0"/>
              <a:t> norms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b-NO" sz="2400" dirty="0" err="1"/>
              <a:t>Social</a:t>
            </a:r>
            <a:r>
              <a:rPr lang="nb-NO" sz="2400" dirty="0"/>
              <a:t> norms in science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nb-NO" sz="2400" dirty="0" err="1"/>
              <a:t>Summary</a:t>
            </a:r>
            <a:endParaRPr lang="nb-NO" sz="2400" dirty="0"/>
          </a:p>
          <a:p>
            <a:pPr marL="0" indent="0">
              <a:lnSpc>
                <a:spcPct val="110000"/>
              </a:lnSpc>
              <a:buNone/>
            </a:pPr>
            <a:r>
              <a:rPr lang="nb-NO" sz="2400" dirty="0" err="1"/>
              <a:t>Extending</a:t>
            </a:r>
            <a:r>
              <a:rPr lang="nb-NO" sz="2400" dirty="0"/>
              <a:t> </a:t>
            </a:r>
            <a:r>
              <a:rPr lang="nb-NO" sz="2400" dirty="0" err="1"/>
              <a:t>reflection</a:t>
            </a:r>
            <a:r>
              <a:rPr lang="nb-NO" sz="2400" dirty="0"/>
              <a:t>: </a:t>
            </a:r>
            <a:r>
              <a:rPr lang="nb-NO" sz="2400" dirty="0" err="1"/>
              <a:t>anthropologists</a:t>
            </a:r>
            <a:r>
              <a:rPr lang="nb-NO" sz="2400" dirty="0"/>
              <a:t> and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military</a:t>
            </a:r>
            <a:endParaRPr lang="nb-NO" sz="2400" dirty="0"/>
          </a:p>
          <a:p>
            <a:pPr marL="0" indent="0">
              <a:lnSpc>
                <a:spcPct val="110000"/>
              </a:lnSpc>
              <a:buNone/>
            </a:pPr>
            <a:r>
              <a:rPr lang="nb-NO" sz="2400" dirty="0"/>
              <a:t>Questions for </a:t>
            </a:r>
            <a:r>
              <a:rPr lang="nb-NO" sz="2400" dirty="0" err="1"/>
              <a:t>research</a:t>
            </a:r>
            <a:r>
              <a:rPr lang="nb-NO" sz="2400" dirty="0"/>
              <a:t> and </a:t>
            </a:r>
            <a:r>
              <a:rPr lang="nb-NO" sz="2400" dirty="0" err="1"/>
              <a:t>discussion</a:t>
            </a:r>
            <a:endParaRPr lang="nb-NO" sz="2400" dirty="0"/>
          </a:p>
          <a:p>
            <a:pPr marL="0" indent="0">
              <a:lnSpc>
                <a:spcPct val="110000"/>
              </a:lnSpc>
              <a:buNone/>
            </a:pPr>
            <a:r>
              <a:rPr lang="nb-NO" sz="2400" dirty="0" err="1"/>
              <a:t>Further</a:t>
            </a:r>
            <a:r>
              <a:rPr lang="nb-NO" sz="2400" dirty="0"/>
              <a:t> </a:t>
            </a:r>
            <a:r>
              <a:rPr lang="nb-NO" sz="2400" dirty="0" err="1"/>
              <a:t>reading</a:t>
            </a:r>
            <a:r>
              <a:rPr lang="nb-NO" sz="2400" dirty="0"/>
              <a:t> </a:t>
            </a:r>
            <a:r>
              <a:rPr lang="nb-NO" sz="2400" dirty="0" err="1"/>
              <a:t>about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cases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64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/>
              <a:t>4. Research ethics I: responsible conduct</a:t>
            </a:r>
            <a:r>
              <a:rPr lang="nb-NO" b="1">
                <a:effectLst/>
              </a:rPr>
              <a:t> </a:t>
            </a:r>
            <a:endParaRPr lang="nb-NO" b="1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115616" y="2060848"/>
            <a:ext cx="7911480" cy="4320480"/>
          </a:xfrm>
        </p:spPr>
        <p:txBody>
          <a:bodyPr/>
          <a:lstStyle/>
          <a:p>
            <a:pPr marL="0" indent="0">
              <a:lnSpc>
                <a:spcPct val="50000"/>
              </a:lnSpc>
              <a:buNone/>
            </a:pPr>
            <a:r>
              <a:rPr lang="nb-NO" sz="1600"/>
              <a:t>Setting the stage: a cloning scandal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From norms to realities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Influential cases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A spectrum of conduct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The flow 1: anticipating research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The flow 2: doing research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The flow 3: disseminating research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Research ethics in a global context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Summary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Extending reflection: Victor Ninov and Jan Hendrik Schön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Questions for research and discussion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Further reading about the cases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 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nb-NO" sz="1600"/>
              <a:t>Video and online resources for teaching about research misconduct</a:t>
            </a:r>
            <a:r>
              <a:rPr lang="nb-NO" sz="1600">
                <a:effectLst/>
              </a:rPr>
              <a:t> </a:t>
            </a:r>
            <a:endParaRPr lang="nb-NO" sz="160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96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07598" cy="2709803"/>
          </a:xfrm>
        </p:spPr>
        <p:txBody>
          <a:bodyPr/>
          <a:lstStyle/>
          <a:p>
            <a:r>
              <a:rPr lang="nb-NO" dirty="0"/>
              <a:t>Setting </a:t>
            </a:r>
            <a:r>
              <a:rPr lang="nb-NO" dirty="0" err="1"/>
              <a:t>the</a:t>
            </a:r>
            <a:r>
              <a:rPr lang="nb-NO" dirty="0"/>
              <a:t> stage: a </a:t>
            </a:r>
            <a:r>
              <a:rPr lang="nb-NO" dirty="0" err="1"/>
              <a:t>cloning</a:t>
            </a:r>
            <a:r>
              <a:rPr lang="nb-NO" dirty="0"/>
              <a:t> </a:t>
            </a:r>
            <a:r>
              <a:rPr lang="nb-NO" dirty="0" err="1"/>
              <a:t>scandal</a:t>
            </a:r>
            <a:r>
              <a:rPr lang="nb-NO" dirty="0"/>
              <a:t/>
            </a:r>
            <a:br>
              <a:rPr lang="nb-NO" dirty="0"/>
            </a:br>
            <a:r>
              <a:rPr lang="nb-NO" sz="2000" dirty="0"/>
              <a:t>NB! Reproduktiv vs. </a:t>
            </a:r>
            <a:r>
              <a:rPr lang="nb-NO" sz="2000" dirty="0" smtClean="0"/>
              <a:t/>
            </a:r>
            <a:br>
              <a:rPr lang="nb-NO" sz="2000" dirty="0" smtClean="0"/>
            </a:br>
            <a:r>
              <a:rPr lang="nb-NO" sz="2000" dirty="0" smtClean="0"/>
              <a:t>terapeutisk </a:t>
            </a:r>
            <a:r>
              <a:rPr lang="nb-NO" sz="2000" dirty="0"/>
              <a:t>kloning </a:t>
            </a:r>
            <a:r>
              <a:rPr lang="nb-NO" sz="2000" dirty="0" smtClean="0"/>
              <a:t/>
            </a:r>
            <a:br>
              <a:rPr lang="nb-NO" sz="2000" dirty="0" smtClean="0"/>
            </a:br>
            <a:r>
              <a:rPr lang="nb-NO" sz="2000" dirty="0" smtClean="0"/>
              <a:t>(</a:t>
            </a:r>
            <a:r>
              <a:rPr lang="nb-NO" sz="2000" dirty="0" err="1"/>
              <a:t>www.bion.no</a:t>
            </a:r>
            <a:r>
              <a:rPr lang="nb-NO" sz="2000" dirty="0"/>
              <a:t>/temaer</a:t>
            </a:r>
            <a:r>
              <a:rPr lang="nb-NO" sz="2000" dirty="0" smtClean="0"/>
              <a:t>/</a:t>
            </a:r>
            <a:br>
              <a:rPr lang="nb-NO" sz="2000" dirty="0" smtClean="0"/>
            </a:br>
            <a:r>
              <a:rPr lang="nb-NO" sz="2000" dirty="0" smtClean="0"/>
              <a:t>kloning</a:t>
            </a:r>
            <a:r>
              <a:rPr lang="nb-NO" sz="2000" dirty="0"/>
              <a:t>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31</a:t>
            </a:fld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26" y="1196752"/>
            <a:ext cx="4898710" cy="5444274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89" y="3140968"/>
            <a:ext cx="2916715" cy="350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32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8100"/>
            <a:ext cx="5080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6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927A8-9EDB-6848-8C34-B3A9FBF4A60C}" type="slidenum">
              <a:rPr lang="nb-NO"/>
              <a:pPr/>
              <a:t>33</a:t>
            </a:fld>
            <a:endParaRPr lang="nb-NO"/>
          </a:p>
        </p:txBody>
      </p:sp>
      <p:pic>
        <p:nvPicPr>
          <p:cNvPr id="3" name="Bilde 2" descr="sud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9" t="10171" r="23611" b="6068"/>
          <a:stretch/>
        </p:blipFill>
        <p:spPr>
          <a:xfrm>
            <a:off x="-1" y="18940"/>
            <a:ext cx="5337489" cy="5138252"/>
          </a:xfrm>
          <a:prstGeom prst="rect">
            <a:avLst/>
          </a:prstGeom>
        </p:spPr>
      </p:pic>
      <p:pic>
        <p:nvPicPr>
          <p:cNvPr id="8" name="Bilde 7" descr="sudbo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1" t="10299" r="30983" b="6794"/>
          <a:stretch/>
        </p:blipFill>
        <p:spPr>
          <a:xfrm>
            <a:off x="4211961" y="-1"/>
            <a:ext cx="4932040" cy="6133433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25545" y="530120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>
                <a:solidFill>
                  <a:srgbClr val="008000"/>
                </a:solidFill>
              </a:rPr>
              <a:t>www.nature.com/nature/journal/v439/n7074/full/439248b.html</a:t>
            </a:r>
          </a:p>
        </p:txBody>
      </p:sp>
      <p:sp>
        <p:nvSpPr>
          <p:cNvPr id="9" name="Rektangel 8"/>
          <p:cNvSpPr/>
          <p:nvPr/>
        </p:nvSpPr>
        <p:spPr>
          <a:xfrm>
            <a:off x="2483768" y="6093296"/>
            <a:ext cx="637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3366FF"/>
                </a:solidFill>
              </a:rPr>
              <a:t>www.vg.no/nyheter/innenriks/forskningsskandalen-sudboe/sudboe-deilig-aa-vaere-paa-jobb-igjen/a/149614/</a:t>
            </a:r>
          </a:p>
        </p:txBody>
      </p:sp>
    </p:spTree>
    <p:extLst>
      <p:ext uri="{BB962C8B-B14F-4D97-AF65-F5344CB8AC3E}">
        <p14:creationId xmlns:p14="http://schemas.microsoft.com/office/powerpoint/2010/main" val="188876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927A8-9EDB-6848-8C34-B3A9FBF4A60C}" type="slidenum">
              <a:rPr lang="nb-NO"/>
              <a:pPr/>
              <a:t>34</a:t>
            </a:fld>
            <a:endParaRPr lang="nb-NO"/>
          </a:p>
        </p:txBody>
      </p:sp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333375"/>
            <a:ext cx="7200900" cy="1174750"/>
          </a:xfrm>
        </p:spPr>
        <p:txBody>
          <a:bodyPr/>
          <a:lstStyle/>
          <a:p>
            <a:r>
              <a:rPr lang="nb-NO"/>
              <a:t>Bezwoda-saken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2276871"/>
            <a:ext cx="4825032" cy="2376265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GB" sz="1600" b="1">
                <a:solidFill>
                  <a:schemeClr val="hlink"/>
                </a:solidFill>
              </a:rPr>
              <a:t>Bezwoda WR</a:t>
            </a:r>
            <a:r>
              <a:rPr lang="en-GB" sz="1600">
                <a:solidFill>
                  <a:schemeClr val="hlink"/>
                </a:solidFill>
              </a:rPr>
              <a:t>, Seymour L, Dansey RD. (1995) “High-dose chemotherapy with hematopoietic rescue as primary treatment for metastatic breast cancer: a randomized trial”. </a:t>
            </a:r>
            <a:r>
              <a:rPr lang="en-GB" sz="1600" i="1">
                <a:solidFill>
                  <a:schemeClr val="hlink"/>
                </a:solidFill>
              </a:rPr>
              <a:t>Journal of Clincal Oncology</a:t>
            </a:r>
            <a:r>
              <a:rPr lang="en-GB" sz="1600">
                <a:solidFill>
                  <a:schemeClr val="hlink"/>
                </a:solidFill>
              </a:rPr>
              <a:t>; 13: 2483-9.</a:t>
            </a:r>
            <a:r>
              <a:rPr lang="en-GB" sz="2000"/>
              <a:t> </a:t>
            </a:r>
          </a:p>
          <a:p>
            <a:pPr lvl="2">
              <a:lnSpc>
                <a:spcPct val="80000"/>
              </a:lnSpc>
            </a:pPr>
            <a:r>
              <a:rPr lang="en-GB" sz="1600"/>
              <a:t>Grady D. (2000) “Breast cancer researcher admits falsifying data”. </a:t>
            </a:r>
            <a:r>
              <a:rPr lang="en-GB" sz="1600" i="1"/>
              <a:t>New York Times</a:t>
            </a:r>
            <a:r>
              <a:rPr lang="en-GB" sz="1600"/>
              <a:t>. February 5: 9.</a:t>
            </a:r>
            <a:endParaRPr lang="en-GB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44624"/>
            <a:ext cx="3275856" cy="39838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404" y="4293096"/>
            <a:ext cx="6312964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7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35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8640"/>
            <a:ext cx="3810000" cy="53848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908720"/>
            <a:ext cx="4536504" cy="4536504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395536" y="573325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>
                <a:solidFill>
                  <a:srgbClr val="008000"/>
                </a:solidFill>
              </a:rPr>
              <a:t>ANMELDELSER</a:t>
            </a:r>
          </a:p>
          <a:p>
            <a:r>
              <a:rPr lang="nb-NO" b="1">
                <a:solidFill>
                  <a:srgbClr val="008000"/>
                </a:solidFill>
              </a:rPr>
              <a:t>Interessant om juks</a:t>
            </a:r>
          </a:p>
          <a:p>
            <a:r>
              <a:rPr lang="nb-NO">
                <a:solidFill>
                  <a:srgbClr val="008000"/>
                </a:solidFill>
              </a:rPr>
              <a:t>M Harboe　</a:t>
            </a:r>
          </a:p>
        </p:txBody>
      </p:sp>
      <p:sp>
        <p:nvSpPr>
          <p:cNvPr id="8" name="Rektangel 7"/>
          <p:cNvSpPr/>
          <p:nvPr/>
        </p:nvSpPr>
        <p:spPr>
          <a:xfrm>
            <a:off x="3059832" y="5805264"/>
            <a:ext cx="52758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>
                <a:solidFill>
                  <a:srgbClr val="3366FF"/>
                </a:solidFill>
              </a:rPr>
              <a:t>http://tidsskriftet.no/article/1469849/</a:t>
            </a:r>
          </a:p>
        </p:txBody>
      </p:sp>
    </p:spTree>
    <p:extLst>
      <p:ext uri="{BB962C8B-B14F-4D97-AF65-F5344CB8AC3E}">
        <p14:creationId xmlns:p14="http://schemas.microsoft.com/office/powerpoint/2010/main" val="395327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36</a:t>
            </a:fld>
            <a:endParaRPr lang="nb-NO"/>
          </a:p>
        </p:txBody>
      </p:sp>
      <p:pic>
        <p:nvPicPr>
          <p:cNvPr id="5" name="Bilde 4" descr="roman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2" t="10000" r="23505" b="11196"/>
          <a:stretch/>
        </p:blipFill>
        <p:spPr>
          <a:xfrm>
            <a:off x="1331639" y="778796"/>
            <a:ext cx="6529455" cy="5890564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115616" y="188640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FF0000"/>
                </a:solidFill>
              </a:rPr>
              <a:t>www.nrk.no/verden/statsminister-anklages-for-plagiat-1.8208349</a:t>
            </a:r>
          </a:p>
        </p:txBody>
      </p:sp>
    </p:spTree>
    <p:extLst>
      <p:ext uri="{BB962C8B-B14F-4D97-AF65-F5344CB8AC3E}">
        <p14:creationId xmlns:p14="http://schemas.microsoft.com/office/powerpoint/2010/main" val="4368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37</a:t>
            </a:fld>
            <a:endParaRPr lang="nb-NO"/>
          </a:p>
        </p:txBody>
      </p:sp>
      <p:pic>
        <p:nvPicPr>
          <p:cNvPr id="5" name="Bilde 4" descr="tysk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6" t="18547" r="19765" b="6923"/>
          <a:stretch/>
        </p:blipFill>
        <p:spPr>
          <a:xfrm>
            <a:off x="911770" y="1052735"/>
            <a:ext cx="7332638" cy="552164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2771800" y="332656"/>
            <a:ext cx="3911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800">
                <a:solidFill>
                  <a:srgbClr val="FF0000"/>
                </a:solidFill>
              </a:rPr>
              <a:t>www.tv2.no/a/3423351</a:t>
            </a:r>
            <a:endParaRPr lang="nb-NO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38</a:t>
            </a:fld>
            <a:endParaRPr lang="nb-NO"/>
          </a:p>
        </p:txBody>
      </p:sp>
      <p:pic>
        <p:nvPicPr>
          <p:cNvPr id="5" name="Bilde 4" descr="foru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5" t="9828" r="35257" b="6240"/>
          <a:stretch/>
        </p:blipFill>
        <p:spPr>
          <a:xfrm>
            <a:off x="1907704" y="779668"/>
            <a:ext cx="5256584" cy="5946966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611560" y="260648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008000"/>
                </a:solidFill>
              </a:rPr>
              <a:t>www.forskerforum.no/wip4/politiker-anklages-for-plagiat/d.epl?id=2154780</a:t>
            </a:r>
          </a:p>
        </p:txBody>
      </p:sp>
    </p:spTree>
    <p:extLst>
      <p:ext uri="{BB962C8B-B14F-4D97-AF65-F5344CB8AC3E}">
        <p14:creationId xmlns:p14="http://schemas.microsoft.com/office/powerpoint/2010/main" val="121685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39</a:t>
            </a:fld>
            <a:endParaRPr lang="nb-NO"/>
          </a:p>
        </p:txBody>
      </p:sp>
      <p:pic>
        <p:nvPicPr>
          <p:cNvPr id="5" name="Bilde 4" descr="utdsnn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9657" r="22970" b="9488"/>
          <a:stretch/>
        </p:blipFill>
        <p:spPr>
          <a:xfrm>
            <a:off x="1475656" y="908720"/>
            <a:ext cx="6264696" cy="5731529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907704" y="26064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FF0000"/>
                </a:solidFill>
              </a:rPr>
              <a:t>www.nrk.no/verden/tysk-minister-gar-av-1.10906803</a:t>
            </a:r>
          </a:p>
        </p:txBody>
      </p:sp>
    </p:spTree>
    <p:extLst>
      <p:ext uri="{BB962C8B-B14F-4D97-AF65-F5344CB8AC3E}">
        <p14:creationId xmlns:p14="http://schemas.microsoft.com/office/powerpoint/2010/main" val="273522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 smtClean="0"/>
              <a:pPr/>
              <a:t>4</a:t>
            </a:fld>
            <a:endParaRPr lang="nb-N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3683892" cy="429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7905" y="-1"/>
            <a:ext cx="5436096" cy="51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191000"/>
            <a:ext cx="2667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ktangel 7"/>
          <p:cNvSpPr/>
          <p:nvPr/>
        </p:nvSpPr>
        <p:spPr>
          <a:xfrm rot="10800000" flipV="1">
            <a:off x="6372200" y="5373216"/>
            <a:ext cx="2448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b="1" smtClean="0">
                <a:solidFill>
                  <a:srgbClr val="FF0000"/>
                </a:solidFill>
              </a:rPr>
              <a:t>Nikolas Kopernicus</a:t>
            </a:r>
            <a:br>
              <a:rPr lang="nb-NO" sz="2400" b="1" smtClean="0">
                <a:solidFill>
                  <a:srgbClr val="FF0000"/>
                </a:solidFill>
              </a:rPr>
            </a:br>
            <a:r>
              <a:rPr lang="nb-NO" sz="2400" smtClean="0">
                <a:solidFill>
                  <a:srgbClr val="FF0000"/>
                </a:solidFill>
              </a:rPr>
              <a:t>(1473-1543)</a:t>
            </a:r>
            <a:endParaRPr lang="nb-NO" sz="2400">
              <a:solidFill>
                <a:srgbClr val="FF0000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27784" y="3752850"/>
            <a:ext cx="3467100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984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40</a:t>
            </a:fld>
            <a:endParaRPr lang="nb-NO"/>
          </a:p>
        </p:txBody>
      </p:sp>
      <p:pic>
        <p:nvPicPr>
          <p:cNvPr id="5" name="Bilde 4" descr="koch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9" t="10854" r="32372" b="13761"/>
          <a:stretch/>
        </p:blipFill>
        <p:spPr>
          <a:xfrm>
            <a:off x="164744" y="242764"/>
            <a:ext cx="5099539" cy="4308231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02" y="-1"/>
            <a:ext cx="3717033" cy="3717033"/>
          </a:xfrm>
          <a:prstGeom prst="rect">
            <a:avLst/>
          </a:prstGeom>
        </p:spPr>
      </p:pic>
      <p:pic>
        <p:nvPicPr>
          <p:cNvPr id="8" name="Bilde 7" descr="zeit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4" t="10513" r="49145" b="53761"/>
          <a:stretch/>
        </p:blipFill>
        <p:spPr>
          <a:xfrm>
            <a:off x="4666058" y="4149080"/>
            <a:ext cx="4390766" cy="2592288"/>
          </a:xfrm>
          <a:prstGeom prst="rect">
            <a:avLst/>
          </a:prstGeom>
        </p:spPr>
      </p:pic>
      <p:sp>
        <p:nvSpPr>
          <p:cNvPr id="10" name="Rektangel 9"/>
          <p:cNvSpPr/>
          <p:nvPr/>
        </p:nvSpPr>
        <p:spPr>
          <a:xfrm>
            <a:off x="179512" y="4797152"/>
            <a:ext cx="41764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000" dirty="0" err="1">
                <a:solidFill>
                  <a:srgbClr val="FF0000"/>
                </a:solidFill>
              </a:rPr>
              <a:t>www.dw.de</a:t>
            </a:r>
            <a:r>
              <a:rPr lang="nb-NO" sz="2000" dirty="0">
                <a:solidFill>
                  <a:srgbClr val="FF0000"/>
                </a:solidFill>
              </a:rPr>
              <a:t>/plagiarizing-politician-koch-mehrin-outrages-scientific-community/a-15189978-1</a:t>
            </a:r>
          </a:p>
        </p:txBody>
      </p:sp>
      <p:sp>
        <p:nvSpPr>
          <p:cNvPr id="2" name="Rektangel 1"/>
          <p:cNvSpPr/>
          <p:nvPr/>
        </p:nvSpPr>
        <p:spPr>
          <a:xfrm>
            <a:off x="1050039" y="6058972"/>
            <a:ext cx="2435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>
                <a:solidFill>
                  <a:srgbClr val="008000"/>
                </a:solidFill>
              </a:rPr>
              <a:t>www.koch-mehrin.de</a:t>
            </a:r>
            <a:endParaRPr lang="nb-NO" dirty="0">
              <a:solidFill>
                <a:srgbClr val="008000"/>
              </a:solidFill>
            </a:endParaRP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3213" y="0"/>
            <a:ext cx="2520280" cy="16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41</a:t>
            </a:fld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6632"/>
            <a:ext cx="4089648" cy="2335927"/>
          </a:xfrm>
          <a:prstGeom prst="rect">
            <a:avLst/>
          </a:prstGeom>
        </p:spPr>
      </p:pic>
      <p:pic>
        <p:nvPicPr>
          <p:cNvPr id="6" name="Bilde 5" descr="pl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" t="43948" r="46795" b="7778"/>
          <a:stretch/>
        </p:blipFill>
        <p:spPr>
          <a:xfrm>
            <a:off x="1259632" y="2492896"/>
            <a:ext cx="6697291" cy="4104456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4572000" y="1412776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008000"/>
                </a:solidFill>
              </a:rPr>
              <a:t>http://morgenbladet.no/ideer/2014/plagiat_grunnkurs#.VFqDBVOG9Fs</a:t>
            </a:r>
          </a:p>
        </p:txBody>
      </p:sp>
    </p:spTree>
    <p:extLst>
      <p:ext uri="{BB962C8B-B14F-4D97-AF65-F5344CB8AC3E}">
        <p14:creationId xmlns:p14="http://schemas.microsoft.com/office/powerpoint/2010/main" val="68931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42</a:t>
            </a:fld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09" y="1268760"/>
            <a:ext cx="4028967" cy="5560483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268760"/>
            <a:ext cx="4242309" cy="5589240"/>
          </a:xfrm>
          <a:prstGeom prst="rect">
            <a:avLst/>
          </a:prstGeom>
        </p:spPr>
      </p:pic>
      <p:sp>
        <p:nvSpPr>
          <p:cNvPr id="12" name="Rektangel 11"/>
          <p:cNvSpPr/>
          <p:nvPr/>
        </p:nvSpPr>
        <p:spPr>
          <a:xfrm>
            <a:off x="1619672" y="260648"/>
            <a:ext cx="59046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600" b="1">
                <a:solidFill>
                  <a:srgbClr val="0000FF"/>
                </a:solidFill>
              </a:rPr>
              <a:t>From norms to realities</a:t>
            </a:r>
            <a:endParaRPr lang="nb-NO" sz="3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5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27584" y="260648"/>
            <a:ext cx="4968551" cy="1296144"/>
          </a:xfrm>
        </p:spPr>
        <p:txBody>
          <a:bodyPr/>
          <a:lstStyle/>
          <a:p>
            <a:r>
              <a:rPr lang="nb-NO"/>
              <a:t>From norms to realities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755576" y="2060848"/>
            <a:ext cx="4752528" cy="4464496"/>
          </a:xfrm>
        </p:spPr>
        <p:txBody>
          <a:bodyPr/>
          <a:lstStyle/>
          <a:p>
            <a:r>
              <a:rPr lang="nb-NO" sz="2400"/>
              <a:t>Økt </a:t>
            </a:r>
            <a:r>
              <a:rPr lang="nb-NO" sz="2400" b="1"/>
              <a:t>kommersialisering</a:t>
            </a:r>
            <a:r>
              <a:rPr lang="nb-NO" sz="2400"/>
              <a:t> av vitenskap </a:t>
            </a:r>
          </a:p>
          <a:p>
            <a:pPr lvl="1"/>
            <a:r>
              <a:rPr lang="nb-NO" sz="2000"/>
              <a:t>f.eks. DNA-forskning: www.jcvi.org/cms/home</a:t>
            </a:r>
          </a:p>
          <a:p>
            <a:pPr marL="457200" lvl="1" indent="0">
              <a:lnSpc>
                <a:spcPct val="60000"/>
              </a:lnSpc>
              <a:buNone/>
            </a:pPr>
            <a:endParaRPr lang="nb-NO" sz="2400"/>
          </a:p>
          <a:p>
            <a:r>
              <a:rPr lang="nb-NO" sz="2000"/>
              <a:t>Conflict of Interest Declaration</a:t>
            </a:r>
          </a:p>
          <a:p>
            <a:r>
              <a:rPr lang="nb-NO" sz="2000"/>
              <a:t>Selv-plagiat; medforfatterskap (Vancouver-reglene)</a:t>
            </a:r>
          </a:p>
          <a:p>
            <a:r>
              <a:rPr lang="nb-NO" sz="2000"/>
              <a:t>Maktforhold (eks.: prof.-stip.); seksuell utnyttelse &amp; trakassering</a:t>
            </a:r>
          </a:p>
          <a:p>
            <a:r>
              <a:rPr lang="nb-NO" sz="2000"/>
              <a:t>Tellekant-systemet; nivå 1 og 2</a:t>
            </a:r>
          </a:p>
          <a:p>
            <a:pPr lvl="1"/>
            <a:r>
              <a:rPr lang="nb-NO" sz="2000">
                <a:solidFill>
                  <a:srgbClr val="008000"/>
                </a:solidFill>
              </a:rPr>
              <a:t>”Kvantitet, ikke kvalitet”</a:t>
            </a:r>
            <a:endParaRPr lang="nb-NO" sz="200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43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636912"/>
            <a:ext cx="3787344" cy="2211936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44" y="0"/>
            <a:ext cx="3792556" cy="2636912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 flipH="1">
            <a:off x="5652120" y="5373217"/>
            <a:ext cx="3096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b="1" i="1">
                <a:solidFill>
                  <a:srgbClr val="FF0000"/>
                </a:solidFill>
              </a:rPr>
              <a:t>Impact Factor  </a:t>
            </a:r>
            <a:r>
              <a:rPr lang="nb-NO" sz="2400" b="1" i="1">
                <a:solidFill>
                  <a:srgbClr val="FF0000"/>
                </a:solidFill>
                <a:sym typeface="Wingdings"/>
              </a:rPr>
              <a:t></a:t>
            </a:r>
            <a:endParaRPr lang="nb-NO" sz="2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8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74293DA-2A23-8D47-8D71-870A9193D773}" type="slidenum">
              <a:rPr lang="nb-NO" sz="1400"/>
              <a:pPr eaLnBrk="1" hangingPunct="1"/>
              <a:t>44</a:t>
            </a:fld>
            <a:endParaRPr lang="nb-NO" sz="1400"/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7584" y="260648"/>
            <a:ext cx="3211016" cy="4824536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600"/>
              </a:spcAft>
              <a:buFont typeface="Wingdings" charset="0"/>
              <a:buNone/>
            </a:pPr>
            <a:r>
              <a:rPr lang="en-US" sz="2000" b="1" dirty="0">
                <a:latin typeface="Tahoma" charset="0"/>
                <a:ea typeface="ＭＳ Ｐゴシック" charset="0"/>
                <a:cs typeface="ＭＳ Ｐゴシック" charset="0"/>
              </a:rPr>
              <a:t>Materstvedt LJ, Bosshard G. (2009)</a:t>
            </a:r>
          </a:p>
          <a:p>
            <a:pPr marL="306000">
              <a:spcBef>
                <a:spcPts val="0"/>
              </a:spcBef>
              <a:spcAft>
                <a:spcPts val="600"/>
              </a:spcAft>
              <a:buFont typeface="Wingdings" charset="0"/>
              <a:buNone/>
            </a:pP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«Deep and continuous palliative sedation (terminal sedation): clinical-ethical and philosophical aspects». </a:t>
            </a:r>
          </a:p>
          <a:p>
            <a:pPr marL="306000">
              <a:spcBef>
                <a:spcPts val="0"/>
              </a:spcBef>
              <a:buFont typeface="Wingdings" charset="0"/>
              <a:buNone/>
            </a:pPr>
            <a:r>
              <a:rPr lang="en-US" sz="2000" i="1" dirty="0">
                <a:latin typeface="Tahoma" charset="0"/>
                <a:ea typeface="ＭＳ Ｐゴシック" charset="0"/>
                <a:cs typeface="ＭＳ Ｐゴシック" charset="0"/>
              </a:rPr>
              <a:t>The Lancet Oncology</a:t>
            </a:r>
            <a:r>
              <a:rPr lang="en-US" sz="2000" dirty="0">
                <a:latin typeface="Tahoma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600" dirty="0">
                <a:latin typeface="Tahoma" charset="0"/>
                <a:ea typeface="ＭＳ Ｐゴシック" charset="0"/>
                <a:cs typeface="ＭＳ Ｐゴシック" charset="0"/>
              </a:rPr>
              <a:t>Volume 10, Issue 6 (June), pages 622-7.</a:t>
            </a:r>
            <a:endParaRPr lang="nb-NO" sz="1600" dirty="0"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02" y="0"/>
            <a:ext cx="5161298" cy="6858000"/>
          </a:xfrm>
          <a:prstGeom prst="rect">
            <a:avLst/>
          </a:prstGeom>
        </p:spPr>
      </p:pic>
      <p:pic>
        <p:nvPicPr>
          <p:cNvPr id="2" name="Bild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933056"/>
            <a:ext cx="20320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9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99593" y="260648"/>
            <a:ext cx="3312367" cy="1368152"/>
          </a:xfrm>
        </p:spPr>
        <p:txBody>
          <a:bodyPr/>
          <a:lstStyle/>
          <a:p>
            <a:r>
              <a:rPr lang="nb-NO"/>
              <a:t>From norms to realities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916832"/>
            <a:ext cx="3672408" cy="4608512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nb-NO" sz="1800" b="1" dirty="0"/>
              <a:t>Peer </a:t>
            </a:r>
            <a:r>
              <a:rPr lang="nb-NO" sz="1800" b="1" dirty="0" err="1"/>
              <a:t>Review</a:t>
            </a:r>
            <a:r>
              <a:rPr lang="nb-NO" sz="1800" b="1" dirty="0"/>
              <a:t> </a:t>
            </a:r>
            <a:r>
              <a:rPr lang="nb-NO" sz="1800" dirty="0"/>
              <a:t>(fagfellevurdering)</a:t>
            </a:r>
          </a:p>
          <a:p>
            <a:pPr>
              <a:lnSpc>
                <a:spcPct val="120000"/>
              </a:lnSpc>
            </a:pPr>
            <a:r>
              <a:rPr lang="nb-NO" sz="1800" dirty="0"/>
              <a:t>Kommersialisering av </a:t>
            </a:r>
            <a:r>
              <a:rPr lang="nb-NO" sz="1800" dirty="0">
                <a:solidFill>
                  <a:srgbClr val="FF0000"/>
                </a:solidFill>
              </a:rPr>
              <a:t>”Open Access”</a:t>
            </a:r>
            <a:r>
              <a:rPr lang="nb-NO" sz="1800" dirty="0"/>
              <a:t>-tidsskrifter</a:t>
            </a:r>
          </a:p>
          <a:p>
            <a:pPr>
              <a:lnSpc>
                <a:spcPct val="120000"/>
              </a:lnSpc>
            </a:pPr>
            <a:r>
              <a:rPr lang="nb-NO" sz="1800" dirty="0"/>
              <a:t>Mangel på replikasjonsstudier</a:t>
            </a:r>
          </a:p>
          <a:p>
            <a:pPr lvl="1">
              <a:lnSpc>
                <a:spcPct val="120000"/>
              </a:lnSpc>
            </a:pPr>
            <a:r>
              <a:rPr lang="nb-NO" sz="1400" dirty="0"/>
              <a:t>(”</a:t>
            </a:r>
            <a:r>
              <a:rPr lang="nb-NO" sz="1400" dirty="0" err="1"/>
              <a:t>because</a:t>
            </a:r>
            <a:r>
              <a:rPr lang="nb-NO" sz="1400" dirty="0"/>
              <a:t> </a:t>
            </a:r>
            <a:r>
              <a:rPr lang="nb-NO" sz="1400" dirty="0" err="1"/>
              <a:t>there</a:t>
            </a:r>
            <a:r>
              <a:rPr lang="nb-NO" sz="1400" dirty="0"/>
              <a:t> </a:t>
            </a:r>
            <a:r>
              <a:rPr lang="nb-NO" sz="1400" dirty="0" err="1"/>
              <a:t>are</a:t>
            </a:r>
            <a:r>
              <a:rPr lang="nb-NO" sz="1400" dirty="0"/>
              <a:t> </a:t>
            </a:r>
            <a:r>
              <a:rPr lang="nb-NO" sz="1400" dirty="0" err="1"/>
              <a:t>no</a:t>
            </a:r>
            <a:r>
              <a:rPr lang="nb-NO" sz="1400" dirty="0"/>
              <a:t> </a:t>
            </a:r>
            <a:r>
              <a:rPr lang="nb-NO" sz="1400" dirty="0" err="1"/>
              <a:t>prizes</a:t>
            </a:r>
            <a:r>
              <a:rPr lang="nb-NO" sz="1400" dirty="0"/>
              <a:t> for </a:t>
            </a:r>
            <a:r>
              <a:rPr lang="nb-NO" sz="1400" dirty="0" err="1"/>
              <a:t>second</a:t>
            </a:r>
            <a:r>
              <a:rPr lang="nb-NO" sz="1400" dirty="0"/>
              <a:t> </a:t>
            </a:r>
            <a:r>
              <a:rPr lang="nb-NO" sz="1400" dirty="0" err="1"/>
              <a:t>place</a:t>
            </a:r>
            <a:r>
              <a:rPr lang="nb-NO" sz="1400" dirty="0"/>
              <a:t>”; B&amp;M s. 93)</a:t>
            </a:r>
          </a:p>
          <a:p>
            <a:pPr>
              <a:lnSpc>
                <a:spcPct val="120000"/>
              </a:lnSpc>
            </a:pPr>
            <a:r>
              <a:rPr lang="nb-NO" sz="1800" dirty="0"/>
              <a:t>Stor </a:t>
            </a:r>
            <a:r>
              <a:rPr lang="nb-NO" sz="1800" u="sng" dirty="0"/>
              <a:t>underpublisering</a:t>
            </a:r>
            <a:r>
              <a:rPr lang="nb-NO" sz="1800" dirty="0"/>
              <a:t> av negative funn (LJM); </a:t>
            </a:r>
            <a:r>
              <a:rPr lang="nb-NO" sz="1800" dirty="0" err="1"/>
              <a:t>jf</a:t>
            </a:r>
            <a:r>
              <a:rPr lang="nb-NO" sz="1800" dirty="0"/>
              <a:t> </a:t>
            </a:r>
            <a:r>
              <a:rPr lang="nb-NO" sz="1800" dirty="0">
                <a:solidFill>
                  <a:srgbClr val="0066FF"/>
                </a:solidFill>
              </a:rPr>
              <a:t>Popper</a:t>
            </a:r>
          </a:p>
          <a:p>
            <a:pPr>
              <a:lnSpc>
                <a:spcPct val="120000"/>
              </a:lnSpc>
            </a:pPr>
            <a:r>
              <a:rPr lang="nb-NO" sz="1800" dirty="0"/>
              <a:t>Generelt: dårlige forsknings-design (</a:t>
            </a:r>
            <a:r>
              <a:rPr lang="nb-NO" sz="1800" dirty="0" err="1"/>
              <a:t>jf</a:t>
            </a:r>
            <a:r>
              <a:rPr lang="nb-NO" sz="1800" dirty="0"/>
              <a:t> NEM)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45</a:t>
            </a:fld>
            <a:endParaRPr lang="nb-NO"/>
          </a:p>
        </p:txBody>
      </p:sp>
      <p:pic>
        <p:nvPicPr>
          <p:cNvPr id="5" name="Bilde 4" descr="Palliat Med-2013-Anquinet-553-6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32" y="-1"/>
            <a:ext cx="5139181" cy="6858001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540755"/>
            <a:ext cx="2483768" cy="3311691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5805264"/>
            <a:ext cx="2485132" cy="6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8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46</a:t>
            </a:fld>
            <a:endParaRPr lang="nb-NO"/>
          </a:p>
        </p:txBody>
      </p:sp>
      <p:sp>
        <p:nvSpPr>
          <p:cNvPr id="2" name="Rektangel 1"/>
          <p:cNvSpPr/>
          <p:nvPr/>
        </p:nvSpPr>
        <p:spPr>
          <a:xfrm>
            <a:off x="1259632" y="188640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 smtClean="0">
                <a:solidFill>
                  <a:srgbClr val="0066FF"/>
                </a:solidFill>
              </a:rPr>
              <a:t>www.universitetsavisa.no</a:t>
            </a:r>
            <a:r>
              <a:rPr lang="nb-NO" dirty="0" smtClean="0">
                <a:solidFill>
                  <a:srgbClr val="0066FF"/>
                </a:solidFill>
              </a:rPr>
              <a:t>/forskning/2015/11/05/Universitetets-holdning-til-open-access-er-naiv-53079.ece</a:t>
            </a:r>
            <a:endParaRPr lang="nb-NO" dirty="0">
              <a:solidFill>
                <a:srgbClr val="0066FF"/>
              </a:solidFill>
            </a:endParaRP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10924" r="24012" b="6477"/>
          <a:stretch/>
        </p:blipFill>
        <p:spPr>
          <a:xfrm>
            <a:off x="1403648" y="1052735"/>
            <a:ext cx="6120680" cy="547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4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47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0"/>
            <a:ext cx="6182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48</a:t>
            </a:fld>
            <a:endParaRPr lang="nb-NO"/>
          </a:p>
        </p:txBody>
      </p:sp>
      <p:pic>
        <p:nvPicPr>
          <p:cNvPr id="5" name="Bilde 4" descr="pr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10684" r="44764" b="44188"/>
          <a:stretch/>
        </p:blipFill>
        <p:spPr>
          <a:xfrm>
            <a:off x="179512" y="836712"/>
            <a:ext cx="4032448" cy="2181489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043608" y="116632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FF0000"/>
                </a:solidFill>
              </a:rPr>
              <a:t>http://blogs.canoe.ca/lilleyspad/politics/peer-review-doesnt-mean-what-you-think-it-means/</a:t>
            </a:r>
          </a:p>
        </p:txBody>
      </p:sp>
      <p:sp>
        <p:nvSpPr>
          <p:cNvPr id="7" name="Rektangel 6"/>
          <p:cNvSpPr/>
          <p:nvPr/>
        </p:nvSpPr>
        <p:spPr>
          <a:xfrm>
            <a:off x="4427984" y="1052736"/>
            <a:ext cx="4608512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/>
              <a:t>In 2000, </a:t>
            </a:r>
            <a:r>
              <a:rPr lang="nb-NO" b="1">
                <a:solidFill>
                  <a:srgbClr val="008000"/>
                </a:solidFill>
              </a:rPr>
              <a:t>Richard Horton</a:t>
            </a:r>
            <a:r>
              <a:rPr lang="nb-NO"/>
              <a:t>, the editor in chief of </a:t>
            </a:r>
            <a:r>
              <a:rPr lang="nb-NO" b="1" i="1">
                <a:solidFill>
                  <a:srgbClr val="0066FF"/>
                </a:solidFill>
              </a:rPr>
              <a:t>The Lancet</a:t>
            </a:r>
            <a:r>
              <a:rPr lang="nb-NO"/>
              <a:t>, slammed the peer-review process in an editorial in </a:t>
            </a:r>
            <a:r>
              <a:rPr lang="nb-NO" i="1"/>
              <a:t>The Medical Journal of Australia</a:t>
            </a:r>
            <a:r>
              <a:rPr lang="nb-NO"/>
              <a:t>:</a:t>
            </a:r>
          </a:p>
          <a:p>
            <a:endParaRPr lang="nb-NO"/>
          </a:p>
          <a:p>
            <a:r>
              <a:rPr lang="nb-NO"/>
              <a:t>”The mistake, of course, is to have thought that peer review was any more than a crude means of discovering the acceptability — not the validity — of a new finding. </a:t>
            </a:r>
            <a:r>
              <a:rPr lang="nb-NO" u="sng"/>
              <a:t>Editors and scientists alike insist on the pivotal importance of peer review</a:t>
            </a:r>
            <a:r>
              <a:rPr lang="nb-NO"/>
              <a:t>. We portray peer review to the public as a quasi-sacred process that helps to make science our most objective truth teller. But we know that the system of peer review is </a:t>
            </a:r>
            <a:r>
              <a:rPr lang="nb-NO" u="sng"/>
              <a:t>biased, unjust, unaccountable, incomplete, easily fixed, often insulting, usually ignorant, occasionally foolish, and frequently wrong</a:t>
            </a:r>
            <a:r>
              <a:rPr lang="nb-NO"/>
              <a:t>.”</a:t>
            </a:r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 rotWithShape="1">
          <a:blip r:embed="rId3"/>
          <a:srcRect l="27180" t="770" r="28590" b="3845"/>
          <a:stretch/>
        </p:blipFill>
        <p:spPr>
          <a:xfrm>
            <a:off x="1375484" y="3068960"/>
            <a:ext cx="2635522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49</a:t>
            </a:fld>
            <a:endParaRPr lang="nb-NO"/>
          </a:p>
        </p:txBody>
      </p:sp>
      <p:pic>
        <p:nvPicPr>
          <p:cNvPr id="7" name="Bilde 6" descr="140011_Forskningsetikk_nr1_web_oppsl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86" y="-16580"/>
            <a:ext cx="5139181" cy="6858000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395536" y="2708920"/>
            <a:ext cx="345638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/>
              <a:t>Den nasjonale forskningsetiske komité for naturvitenskap og teknologi (NENT)</a:t>
            </a:r>
          </a:p>
          <a:p>
            <a:endParaRPr lang="nb-NO" sz="2800"/>
          </a:p>
          <a:p>
            <a:r>
              <a:rPr lang="nb-NO" sz="2000"/>
              <a:t>www.etikkom.no/Vart-arbeid/Hvem-er-vi/Komite-for-naturvitenskap-og-teknologi/</a:t>
            </a:r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1124744"/>
            <a:ext cx="4719734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115615" y="214313"/>
            <a:ext cx="4608513" cy="1054447"/>
          </a:xfrm>
        </p:spPr>
        <p:txBody>
          <a:bodyPr/>
          <a:lstStyle/>
          <a:p>
            <a:r>
              <a:rPr lang="nb-NO" smtClean="0"/>
              <a:t>Forordet: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83568" y="2060848"/>
            <a:ext cx="5040560" cy="4536504"/>
          </a:xfrm>
        </p:spPr>
        <p:txBody>
          <a:bodyPr/>
          <a:lstStyle/>
          <a:p>
            <a:r>
              <a:rPr lang="nb-NO" sz="2800" smtClean="0"/>
              <a:t>”Disse hypotesene trenger ikke være sanne, ikke engang sannsynlige; for hvis de gir en </a:t>
            </a:r>
            <a:r>
              <a:rPr lang="nb-NO" sz="2800" b="1" smtClean="0">
                <a:solidFill>
                  <a:srgbClr val="FF0000"/>
                </a:solidFill>
              </a:rPr>
              <a:t>regnemetode</a:t>
            </a:r>
            <a:r>
              <a:rPr lang="nb-NO" sz="2800" smtClean="0"/>
              <a:t> i overensstemmelse med observasjonene, er det alene tilstrekkelig … Hva hypoteser angår, kan ingen vente sikkerhet fra astronomien.”</a:t>
            </a:r>
            <a:endParaRPr lang="nb-NO" sz="280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 smtClean="0"/>
              <a:pPr/>
              <a:t>5</a:t>
            </a:fld>
            <a:endParaRPr lang="nb-N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1675" y="0"/>
            <a:ext cx="3362325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64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50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" y="116632"/>
            <a:ext cx="5080000" cy="66929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62" y="0"/>
            <a:ext cx="3933056" cy="3933056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603" y="4074536"/>
            <a:ext cx="4948381" cy="27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2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80920" cy="1224136"/>
          </a:xfrm>
        </p:spPr>
        <p:txBody>
          <a:bodyPr/>
          <a:lstStyle/>
          <a:p>
            <a:r>
              <a:rPr lang="nb-NO" sz="4000"/>
              <a:t>Andre faktorer som påvirker publisering: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827584" y="1844824"/>
            <a:ext cx="7488832" cy="4398813"/>
          </a:xfrm>
        </p:spPr>
        <p:txBody>
          <a:bodyPr/>
          <a:lstStyle/>
          <a:p>
            <a:r>
              <a:rPr lang="nb-NO" sz="2800" dirty="0" smtClean="0"/>
              <a:t>”</a:t>
            </a:r>
            <a:r>
              <a:rPr lang="nb-NO" sz="2800" dirty="0" smtClean="0"/>
              <a:t>Gjeste”-forfatterskap</a:t>
            </a:r>
          </a:p>
          <a:p>
            <a:r>
              <a:rPr lang="nb-NO" sz="2800" dirty="0" smtClean="0"/>
              <a:t>”Trynefaktoren</a:t>
            </a:r>
            <a:r>
              <a:rPr lang="nb-NO" sz="2800" dirty="0"/>
              <a:t>”</a:t>
            </a:r>
          </a:p>
          <a:p>
            <a:pPr lvl="1"/>
            <a:r>
              <a:rPr lang="nb-NO" sz="2400" dirty="0"/>
              <a:t>(</a:t>
            </a:r>
            <a:r>
              <a:rPr lang="nb-NO" sz="2400" dirty="0" err="1"/>
              <a:t>jf</a:t>
            </a:r>
            <a:r>
              <a:rPr lang="nb-NO" sz="2400" dirty="0"/>
              <a:t> </a:t>
            </a:r>
            <a:r>
              <a:rPr lang="nb-NO" sz="2400" b="1" dirty="0" err="1">
                <a:solidFill>
                  <a:srgbClr val="008000"/>
                </a:solidFill>
              </a:rPr>
              <a:t>Kuhn</a:t>
            </a:r>
            <a:r>
              <a:rPr lang="nb-NO" sz="2400" dirty="0">
                <a:solidFill>
                  <a:srgbClr val="008000"/>
                </a:solidFill>
              </a:rPr>
              <a:t> </a:t>
            </a:r>
            <a:r>
              <a:rPr lang="nb-NO" sz="2400" dirty="0"/>
              <a:t>om ”opposisjonelle” og ”punkere” i vitenskapssamfunnet; får artiklene refusert)</a:t>
            </a:r>
          </a:p>
          <a:p>
            <a:r>
              <a:rPr lang="nb-NO" sz="2800" dirty="0" smtClean="0"/>
              <a:t>Uvennskap &amp; misliker ...</a:t>
            </a:r>
          </a:p>
          <a:p>
            <a:r>
              <a:rPr lang="nb-NO" sz="2800" dirty="0" smtClean="0"/>
              <a:t>”</a:t>
            </a:r>
            <a:r>
              <a:rPr lang="nb-NO" sz="2800" dirty="0"/>
              <a:t>Person = posisjon”</a:t>
            </a:r>
          </a:p>
          <a:p>
            <a:pPr lvl="1"/>
            <a:r>
              <a:rPr lang="nb-NO" sz="2400" dirty="0"/>
              <a:t>”ta mannen, ikke ballen”</a:t>
            </a:r>
          </a:p>
          <a:p>
            <a:r>
              <a:rPr lang="nb-NO" sz="2800" dirty="0"/>
              <a:t>Sårede ego som ikke tåler kritikk </a:t>
            </a:r>
            <a:r>
              <a:rPr lang="nb-NO" sz="2800" dirty="0" smtClean="0"/>
              <a:t>...</a:t>
            </a:r>
          </a:p>
          <a:p>
            <a:r>
              <a:rPr lang="nb-NO" sz="2800" dirty="0"/>
              <a:t>”Kjennskap &amp; vennskap</a:t>
            </a:r>
            <a:r>
              <a:rPr lang="nb-NO" sz="2800" dirty="0" smtClean="0"/>
              <a:t>” (gjensidig nytte)</a:t>
            </a:r>
            <a:endParaRPr lang="nb-NO" sz="2800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487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23528" y="548680"/>
            <a:ext cx="5400600" cy="5904656"/>
          </a:xfrm>
        </p:spPr>
        <p:txBody>
          <a:bodyPr/>
          <a:lstStyle/>
          <a:p>
            <a:pPr marL="0" indent="0">
              <a:buNone/>
            </a:pPr>
            <a:r>
              <a:rPr lang="nb-NO" sz="1600"/>
              <a:t>"Reading F.M. Kamm's latest book is </a:t>
            </a:r>
            <a:r>
              <a:rPr lang="nb-NO" sz="1600" u="sng"/>
              <a:t>like watching a brilliant astronomer map an uncharted galaxy</a:t>
            </a:r>
            <a:r>
              <a:rPr lang="nb-NO" sz="1600"/>
              <a:t> – the meticulousness and the display of </a:t>
            </a:r>
            <a:r>
              <a:rPr lang="nb-NO" sz="1600" u="sng"/>
              <a:t>mental stamina</a:t>
            </a:r>
            <a:r>
              <a:rPr lang="nb-NO" sz="1600"/>
              <a:t> must </a:t>
            </a:r>
            <a:r>
              <a:rPr lang="nb-NO" sz="1600" u="sng"/>
              <a:t>inspire awe</a:t>
            </a:r>
            <a:r>
              <a:rPr lang="nb-NO" sz="1600"/>
              <a:t>. There is a kind of </a:t>
            </a:r>
            <a:r>
              <a:rPr lang="nb-NO" sz="1600" u="sng"/>
              <a:t>beauty</a:t>
            </a:r>
            <a:r>
              <a:rPr lang="nb-NO" sz="1600"/>
              <a:t> in the performance alone. ... </a:t>
            </a:r>
            <a:r>
              <a:rPr lang="nb-NO" sz="1600" u="sng"/>
              <a:t>a living master</a:t>
            </a:r>
            <a:r>
              <a:rPr lang="nb-NO" sz="1600"/>
              <a:t> of the subject ... Professor Kamm is </a:t>
            </a:r>
            <a:r>
              <a:rPr lang="nb-NO" sz="1600" u="sng"/>
              <a:t>in a class by herself</a:t>
            </a:r>
            <a:r>
              <a:rPr lang="nb-NO" sz="1600"/>
              <a:t>.” – Jeffrey Brand-Ballard, </a:t>
            </a:r>
            <a:r>
              <a:rPr lang="nb-NO" sz="1600" i="1"/>
              <a:t>Notre Dame Philosophical Reviews</a:t>
            </a:r>
            <a:r>
              <a:rPr lang="nb-NO" sz="1600"/>
              <a:t> </a:t>
            </a:r>
            <a:br>
              <a:rPr lang="nb-NO" sz="1600"/>
            </a:br>
            <a:r>
              <a:rPr lang="nb-NO" sz="1600"/>
              <a:t/>
            </a:r>
            <a:br>
              <a:rPr lang="nb-NO" sz="1600"/>
            </a:br>
            <a:r>
              <a:rPr lang="nb-NO" sz="1600"/>
              <a:t>"It is a </a:t>
            </a:r>
            <a:r>
              <a:rPr lang="nb-NO" sz="1600" u="sng"/>
              <a:t>glorious celebration</a:t>
            </a:r>
            <a:r>
              <a:rPr lang="nb-NO" sz="1600"/>
              <a:t> ... one of its </a:t>
            </a:r>
            <a:r>
              <a:rPr lang="nb-NO" sz="1600" u="sng"/>
              <a:t>most gifted</a:t>
            </a:r>
            <a:r>
              <a:rPr lang="nb-NO" sz="1600"/>
              <a:t> practitioners ... .” – Marc Hauser is a Harvard College Professor and author of "Moral Minds" </a:t>
            </a:r>
            <a:br>
              <a:rPr lang="nb-NO" sz="1600"/>
            </a:br>
            <a:r>
              <a:rPr lang="nb-NO" sz="1600"/>
              <a:t/>
            </a:r>
            <a:br>
              <a:rPr lang="nb-NO" sz="1600"/>
            </a:br>
            <a:r>
              <a:rPr lang="nb-NO" sz="1600"/>
              <a:t>"Frances Kamm once again proves herself to be an </a:t>
            </a:r>
            <a:r>
              <a:rPr lang="nb-NO" sz="1600" u="sng"/>
              <a:t>astonishingly subtle and creative</a:t>
            </a:r>
            <a:r>
              <a:rPr lang="nb-NO" sz="1600"/>
              <a:t> defender of a deontological outlook ... </a:t>
            </a:r>
            <a:r>
              <a:rPr lang="nb-NO" sz="1600" u="sng"/>
              <a:t>no one – absolutely no one – compares</a:t>
            </a:r>
            <a:r>
              <a:rPr lang="nb-NO" sz="1600"/>
              <a:t> to Kamm ... This is </a:t>
            </a:r>
            <a:r>
              <a:rPr lang="nb-NO" sz="1600" u="sng"/>
              <a:t>a master at work</a:t>
            </a:r>
            <a:r>
              <a:rPr lang="nb-NO" sz="1600"/>
              <a:t>, at the </a:t>
            </a:r>
            <a:r>
              <a:rPr lang="nb-NO" sz="1600" u="sng"/>
              <a:t>height of her powers</a:t>
            </a:r>
            <a:r>
              <a:rPr lang="nb-NO" sz="1600"/>
              <a:t>.” – Shelly Kagan, Clark Professor of Philosophy, Yale University </a:t>
            </a:r>
            <a:br>
              <a:rPr lang="nb-NO" sz="1600"/>
            </a:br>
            <a:r>
              <a:rPr lang="nb-NO" sz="1600" i="1"/>
              <a:t/>
            </a:r>
            <a:br>
              <a:rPr lang="nb-NO" sz="1600" i="1"/>
            </a:br>
            <a:r>
              <a:rPr lang="nb-NO" sz="1600"/>
              <a:t>"Kamm ...is </a:t>
            </a:r>
            <a:r>
              <a:rPr lang="nb-NO" sz="1600" u="sng"/>
              <a:t>the most sophisticated</a:t>
            </a:r>
            <a:r>
              <a:rPr lang="nb-NO" sz="1600"/>
              <a:t> of the contemporary exponents ... </a:t>
            </a:r>
            <a:r>
              <a:rPr lang="nb-NO" sz="1600" u="sng"/>
              <a:t>No one else</a:t>
            </a:r>
            <a:r>
              <a:rPr lang="nb-NO" sz="1600"/>
              <a:t> makes such extraordinarily meticulous and penetrating attempts ...” – Ingmar Persson</a:t>
            </a:r>
            <a:r>
              <a:rPr lang="nb-NO" sz="1600" i="1"/>
              <a:t>, Times Literary Supplement</a:t>
            </a:r>
            <a:endParaRPr lang="nb-NO" sz="160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52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339" y="1844824"/>
            <a:ext cx="3226662" cy="501317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0"/>
            <a:ext cx="16764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4896545" cy="1728192"/>
          </a:xfrm>
        </p:spPr>
        <p:txBody>
          <a:bodyPr/>
          <a:lstStyle/>
          <a:p>
            <a:r>
              <a:rPr lang="nb-NO" sz="3200"/>
              <a:t>Har forfattere/forskere faktisk </a:t>
            </a:r>
            <a:r>
              <a:rPr lang="nb-NO" sz="3200" u="sng"/>
              <a:t>lest</a:t>
            </a:r>
            <a:r>
              <a:rPr lang="nb-NO" sz="3200"/>
              <a:t> arbeidene de siterer?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53</a:t>
            </a:fld>
            <a:endParaRPr lang="nb-NO"/>
          </a:p>
        </p:txBody>
      </p:sp>
      <p:pic>
        <p:nvPicPr>
          <p:cNvPr id="5" name="Bilde 4" descr="Rapport_2014_18_livets_sluttfase_V2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-1"/>
            <a:ext cx="4060195" cy="5745689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 flipH="1">
            <a:off x="5580112" y="2132856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/>
              <a:t>www.kunnskapssenteret.no</a:t>
            </a: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3"/>
          <a:srcRect r="34240" b="5966"/>
          <a:stretch/>
        </p:blipFill>
        <p:spPr>
          <a:xfrm>
            <a:off x="5292080" y="5661248"/>
            <a:ext cx="3636856" cy="1052736"/>
          </a:xfrm>
          <a:prstGeom prst="rect">
            <a:avLst/>
          </a:prstGeom>
        </p:spPr>
      </p:pic>
      <p:sp>
        <p:nvSpPr>
          <p:cNvPr id="9" name="Rektangel 8"/>
          <p:cNvSpPr/>
          <p:nvPr/>
        </p:nvSpPr>
        <p:spPr>
          <a:xfrm>
            <a:off x="611560" y="2132856"/>
            <a:ext cx="432048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000"/>
              <a:t>S. 31: </a:t>
            </a:r>
          </a:p>
          <a:p>
            <a:r>
              <a:rPr lang="nb-NO" sz="2400">
                <a:solidFill>
                  <a:srgbClr val="3366FF"/>
                </a:solidFill>
              </a:rPr>
              <a:t>”Avgrensningene mellom behandlingsbegrensning og dødshjelp eller eutanasi kan også være </a:t>
            </a:r>
            <a:r>
              <a:rPr lang="nb-NO" sz="2400" u="sng">
                <a:solidFill>
                  <a:srgbClr val="3366FF"/>
                </a:solidFill>
              </a:rPr>
              <a:t>vanskelige</a:t>
            </a:r>
            <a:r>
              <a:rPr lang="nb-NO" sz="2400">
                <a:solidFill>
                  <a:srgbClr val="3366FF"/>
                </a:solidFill>
              </a:rPr>
              <a:t> (17).”</a:t>
            </a:r>
          </a:p>
          <a:p>
            <a:endParaRPr lang="nb-NO" sz="200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nb-NO">
                <a:solidFill>
                  <a:srgbClr val="008000"/>
                </a:solidFill>
              </a:rPr>
              <a:t>(17) = Materstvedt LJ, Førde R. (2011) «Fra aktiv og passiv dødshjelp til eutanasi og behandlings-begrensning». </a:t>
            </a:r>
            <a:r>
              <a:rPr lang="nb-NO" i="1">
                <a:solidFill>
                  <a:srgbClr val="008000"/>
                </a:solidFill>
              </a:rPr>
              <a:t>Tidsskrift for Den norske legeforening</a:t>
            </a:r>
            <a:r>
              <a:rPr lang="nb-NO">
                <a:solidFill>
                  <a:srgbClr val="008000"/>
                </a:solidFill>
              </a:rPr>
              <a:t>; 131: 2138-40.</a:t>
            </a:r>
          </a:p>
          <a:p>
            <a:pPr marL="342900" indent="-342900">
              <a:buFont typeface="Arial"/>
              <a:buChar char="•"/>
            </a:pPr>
            <a:r>
              <a:rPr lang="nb-NO">
                <a:solidFill>
                  <a:srgbClr val="008000"/>
                </a:solidFill>
                <a:hlinkClick r:id="rId4"/>
              </a:rPr>
              <a:t>http://tidsskriftet.no/article/2165025</a:t>
            </a:r>
            <a:endParaRPr lang="nb-NO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2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54</a:t>
            </a:fld>
            <a:endParaRPr lang="nb-NO"/>
          </a:p>
        </p:txBody>
      </p:sp>
      <p:pic>
        <p:nvPicPr>
          <p:cNvPr id="5" name="Bilde 4" descr="dods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t="9317" r="35470" b="6409"/>
          <a:stretch/>
        </p:blipFill>
        <p:spPr>
          <a:xfrm>
            <a:off x="34994" y="1844824"/>
            <a:ext cx="4261470" cy="4032448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620688"/>
            <a:ext cx="2880320" cy="662473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395536" y="5949280"/>
            <a:ext cx="504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FF0000"/>
                </a:solidFill>
              </a:rPr>
              <a:t>www.ambulanseforum.no/tall-om-dodsfall-fra-kunnskapssenteret-var-feil/</a:t>
            </a:r>
          </a:p>
        </p:txBody>
      </p:sp>
      <p:pic>
        <p:nvPicPr>
          <p:cNvPr id="8" name="Bilde 7" descr="flaa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" t="35299" r="33013" b="14786"/>
          <a:stretch/>
        </p:blipFill>
        <p:spPr>
          <a:xfrm>
            <a:off x="4274658" y="28848"/>
            <a:ext cx="4860032" cy="2434184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3561000"/>
            <a:ext cx="2411760" cy="3272096"/>
          </a:xfrm>
          <a:prstGeom prst="rect">
            <a:avLst/>
          </a:prstGeom>
        </p:spPr>
      </p:pic>
      <p:sp>
        <p:nvSpPr>
          <p:cNvPr id="10" name="Rektangel 9"/>
          <p:cNvSpPr/>
          <p:nvPr/>
        </p:nvSpPr>
        <p:spPr>
          <a:xfrm>
            <a:off x="4572000" y="26369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>
                <a:solidFill>
                  <a:srgbClr val="FF0000"/>
                </a:solidFill>
              </a:rPr>
              <a:t>www.dagensmedisin.no/nyheter/krever-offisiell-beklagelse-fra-kunnskapssenteret/</a:t>
            </a:r>
          </a:p>
        </p:txBody>
      </p:sp>
    </p:spTree>
    <p:extLst>
      <p:ext uri="{BB962C8B-B14F-4D97-AF65-F5344CB8AC3E}">
        <p14:creationId xmlns:p14="http://schemas.microsoft.com/office/powerpoint/2010/main" val="21851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23529" y="260648"/>
            <a:ext cx="7488832" cy="1152128"/>
          </a:xfrm>
        </p:spPr>
        <p:txBody>
          <a:bodyPr/>
          <a:lstStyle/>
          <a:p>
            <a:r>
              <a:rPr lang="nb-NO" sz="4000"/>
              <a:t>Noen flere tematikker: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79512" y="2060848"/>
            <a:ext cx="5616624" cy="4032448"/>
          </a:xfrm>
        </p:spPr>
        <p:txBody>
          <a:bodyPr/>
          <a:lstStyle/>
          <a:p>
            <a:r>
              <a:rPr lang="nb-NO" sz="2800">
                <a:solidFill>
                  <a:srgbClr val="FF0000"/>
                </a:solidFill>
              </a:rPr>
              <a:t>Utnyttelse av svake grupper i forskning</a:t>
            </a:r>
          </a:p>
          <a:p>
            <a:pPr lvl="3"/>
            <a:r>
              <a:rPr lang="nb-NO"/>
              <a:t>(svarte, fattige/U-land)</a:t>
            </a:r>
          </a:p>
          <a:p>
            <a:r>
              <a:rPr lang="nb-NO" sz="2800">
                <a:solidFill>
                  <a:srgbClr val="008000"/>
                </a:solidFill>
              </a:rPr>
              <a:t>”Are there questions that should not be asked?”</a:t>
            </a:r>
            <a:r>
              <a:rPr lang="nb-NO" sz="2400"/>
              <a:t>; B&amp;M s. 103.</a:t>
            </a:r>
          </a:p>
          <a:p>
            <a:pPr lvl="1">
              <a:buFont typeface="Wingdings" charset="2"/>
              <a:buChar char="Ø"/>
            </a:pPr>
            <a:r>
              <a:rPr lang="nb-NO" sz="2400"/>
              <a:t>”rasistisk” forskning (jf er/bør)</a:t>
            </a:r>
          </a:p>
          <a:p>
            <a:pPr lvl="1">
              <a:buFont typeface="Wingdings" charset="2"/>
              <a:buChar char="Ø"/>
            </a:pPr>
            <a:r>
              <a:rPr lang="nb-NO" sz="2400"/>
              <a:t>etisk og politisk kontroversiell medisinsk forskning; abort, eutanasi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55</a:t>
            </a:fld>
            <a:endParaRPr lang="nb-NO"/>
          </a:p>
        </p:txBody>
      </p:sp>
      <p:pic>
        <p:nvPicPr>
          <p:cNvPr id="5" name="Bilde 4" descr="medaparthe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90" y="11315"/>
            <a:ext cx="3204405" cy="492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0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3401425-5405-4C6B-AD69-092DEFBBFF38}" type="slidenum">
              <a:rPr lang="nb-NO"/>
              <a:pPr/>
              <a:t>56</a:t>
            </a:fld>
            <a:endParaRPr lang="nb-NO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7396163" cy="990600"/>
          </a:xfrm>
        </p:spPr>
        <p:txBody>
          <a:bodyPr/>
          <a:lstStyle/>
          <a:p>
            <a:r>
              <a:rPr lang="nb-NO" sz="4800" smtClean="0"/>
              <a:t>Euthanasia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7924800" cy="46482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buFont typeface="Wingdings" pitchFamily="2" charset="2"/>
              <a:buNone/>
            </a:pPr>
            <a:r>
              <a:rPr lang="ja-JP" altLang="nb-NO" sz="2800" smtClean="0"/>
              <a:t>“</a:t>
            </a:r>
            <a:r>
              <a:rPr lang="en-GB" altLang="ja-JP" sz="2800">
                <a:solidFill>
                  <a:srgbClr val="FF0000"/>
                </a:solidFill>
              </a:rPr>
              <a:t>A</a:t>
            </a:r>
            <a:r>
              <a:rPr lang="en-GB" sz="2800">
                <a:solidFill>
                  <a:srgbClr val="FF0000"/>
                </a:solidFill>
              </a:rPr>
              <a:t> doctor intentionally killing a 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None/>
            </a:pPr>
            <a:r>
              <a:rPr lang="en-GB" sz="2800">
                <a:solidFill>
                  <a:srgbClr val="FF0000"/>
                </a:solidFill>
              </a:rPr>
              <a:t>person by the </a:t>
            </a:r>
            <a:r>
              <a:rPr lang="en-GB" sz="2800" u="sng">
                <a:solidFill>
                  <a:srgbClr val="FF0000"/>
                </a:solidFill>
              </a:rPr>
              <a:t>administration of 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None/>
            </a:pPr>
            <a:r>
              <a:rPr lang="en-GB" sz="2800" u="sng">
                <a:solidFill>
                  <a:srgbClr val="FF0000"/>
                </a:solidFill>
              </a:rPr>
              <a:t>drugs</a:t>
            </a:r>
            <a:r>
              <a:rPr lang="en-GB" sz="2800">
                <a:solidFill>
                  <a:srgbClr val="FF0000"/>
                </a:solidFill>
              </a:rPr>
              <a:t>, at that person’s </a:t>
            </a:r>
            <a:r>
              <a:rPr lang="en-GB" sz="2800" u="sng">
                <a:solidFill>
                  <a:srgbClr val="FF0000"/>
                </a:solidFill>
              </a:rPr>
              <a:t>voluntary</a:t>
            </a:r>
            <a:r>
              <a:rPr lang="en-GB" sz="2800">
                <a:solidFill>
                  <a:srgbClr val="FF0000"/>
                </a:solidFill>
              </a:rPr>
              <a:t> 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None/>
            </a:pPr>
            <a:r>
              <a:rPr lang="en-GB" sz="2800">
                <a:solidFill>
                  <a:srgbClr val="FF0000"/>
                </a:solidFill>
              </a:rPr>
              <a:t>and </a:t>
            </a:r>
            <a:r>
              <a:rPr lang="en-GB" sz="2800" u="sng">
                <a:solidFill>
                  <a:srgbClr val="FF0000"/>
                </a:solidFill>
              </a:rPr>
              <a:t>competent</a:t>
            </a:r>
            <a:r>
              <a:rPr lang="en-GB" sz="2800">
                <a:solidFill>
                  <a:srgbClr val="FF0000"/>
                </a:solidFill>
              </a:rPr>
              <a:t> request</a:t>
            </a:r>
            <a:r>
              <a:rPr lang="ja-JP" altLang="nb-NO" sz="2800" smtClean="0"/>
              <a:t>”</a:t>
            </a:r>
            <a:endParaRPr lang="nb-NO" altLang="ja-JP" sz="2800" smtClean="0"/>
          </a:p>
          <a:p>
            <a:pPr marL="533400" indent="-533400">
              <a:lnSpc>
                <a:spcPct val="90000"/>
              </a:lnSpc>
              <a:buFont typeface="Wingdings" pitchFamily="2" charset="2"/>
              <a:buNone/>
            </a:pPr>
            <a:endParaRPr lang="nb-NO" altLang="ja-JP" sz="2800" smtClean="0"/>
          </a:p>
          <a:p>
            <a:pPr marL="533400" indent="-533400">
              <a:lnSpc>
                <a:spcPct val="80000"/>
              </a:lnSpc>
              <a:buFont typeface="Wingdings" pitchFamily="2" charset="2"/>
              <a:buNone/>
            </a:pPr>
            <a:r>
              <a:rPr lang="nb-NO" sz="1600" smtClean="0"/>
              <a:t>Materstvedt LJ, Clark D, Ellershaw J, Førde R, Gravgaard A-M, Müller-Busch HC, Porta i Sales J, Rapin C-H. (2003) "Euthanasia and physician-assisted suicide: a view from an EAPC Ethics Task Force". </a:t>
            </a:r>
            <a:r>
              <a:rPr lang="nb-NO" sz="1600" i="1" smtClean="0"/>
              <a:t>Palliative Medicine</a:t>
            </a:r>
            <a:r>
              <a:rPr lang="nb-NO" sz="1600" smtClean="0"/>
              <a:t>; 17: 97-101. </a:t>
            </a:r>
          </a:p>
          <a:p>
            <a:pPr marL="533400" indent="-533400">
              <a:lnSpc>
                <a:spcPct val="60000"/>
              </a:lnSpc>
              <a:buFont typeface="Wingdings" pitchFamily="2" charset="2"/>
              <a:buNone/>
            </a:pPr>
            <a:endParaRPr lang="nb-NO" sz="1200" smtClean="0"/>
          </a:p>
          <a:p>
            <a:pPr marL="533400" indent="-533400">
              <a:lnSpc>
                <a:spcPct val="80000"/>
              </a:lnSpc>
              <a:buFont typeface="Wingdings" pitchFamily="2" charset="2"/>
              <a:buNone/>
            </a:pPr>
            <a:r>
              <a:rPr lang="en-GB" sz="2400">
                <a:solidFill>
                  <a:srgbClr val="0000FF"/>
                </a:solidFill>
              </a:rPr>
              <a:t>‘In the Netherlands, euthanasia is defined as the </a:t>
            </a:r>
            <a:r>
              <a:rPr lang="en-GB" sz="2400" u="sng">
                <a:solidFill>
                  <a:srgbClr val="0000FF"/>
                </a:solidFill>
              </a:rPr>
              <a:t>administering of lethal drugs</a:t>
            </a:r>
            <a:r>
              <a:rPr lang="en-GB" sz="2400">
                <a:solidFill>
                  <a:srgbClr val="0000FF"/>
                </a:solidFill>
              </a:rPr>
              <a:t> by a physician with the explicit intention to end a patient's life on the </a:t>
            </a:r>
            <a:r>
              <a:rPr lang="en-GB" sz="2400" u="sng">
                <a:solidFill>
                  <a:srgbClr val="0000FF"/>
                </a:solidFill>
              </a:rPr>
              <a:t>patient's explicit request</a:t>
            </a:r>
            <a:r>
              <a:rPr lang="en-GB" sz="2400">
                <a:solidFill>
                  <a:srgbClr val="0000FF"/>
                </a:solidFill>
              </a:rPr>
              <a:t>’ 	</a:t>
            </a:r>
            <a:r>
              <a:rPr lang="en-GB" sz="1600"/>
              <a:t>(</a:t>
            </a:r>
            <a:r>
              <a:rPr lang="en-US" sz="1600"/>
              <a:t>Onwuteaka-Philipsen et al. 2012</a:t>
            </a:r>
            <a:r>
              <a:rPr lang="en-GB" sz="1600"/>
              <a:t>)</a:t>
            </a: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0" y="0"/>
            <a:ext cx="29337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6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3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A46C4FC7-08C4-0740-BFDF-31A3F8F04CB8}" type="slidenum">
              <a:rPr lang="nb-NO" sz="1400"/>
              <a:pPr eaLnBrk="1" hangingPunct="1"/>
              <a:t>57</a:t>
            </a:fld>
            <a:endParaRPr lang="nb-NO" sz="1400"/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228600"/>
            <a:ext cx="5486400" cy="1374775"/>
          </a:xfrm>
        </p:spPr>
        <p:txBody>
          <a:bodyPr/>
          <a:lstStyle/>
          <a:p>
            <a:pPr eaLnBrk="1" hangingPunct="1"/>
            <a:r>
              <a:rPr lang="nb-NO">
                <a:latin typeface="Tahoma" charset="0"/>
                <a:ea typeface="ＭＳ Ｐゴシック" charset="0"/>
                <a:cs typeface="ＭＳ Ｐゴシック" charset="0"/>
              </a:rPr>
              <a:t>Norwegian patients</a:t>
            </a:r>
            <a:br>
              <a:rPr lang="nb-NO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nb-NO" sz="2400">
                <a:latin typeface="Tahoma" charset="0"/>
                <a:ea typeface="ＭＳ Ｐゴシック" charset="0"/>
                <a:cs typeface="ＭＳ Ｐゴシック" charset="0"/>
              </a:rPr>
              <a:t>Trondheim University Hospital, </a:t>
            </a:r>
            <a:br>
              <a:rPr lang="nb-NO" sz="2400">
                <a:latin typeface="Tahoma" charset="0"/>
                <a:ea typeface="ＭＳ Ｐゴシック" charset="0"/>
                <a:cs typeface="ＭＳ Ｐゴシック" charset="0"/>
              </a:rPr>
            </a:br>
            <a:r>
              <a:rPr lang="nb-NO" sz="2400">
                <a:latin typeface="Tahoma" charset="0"/>
                <a:ea typeface="ＭＳ Ｐゴシック" charset="0"/>
                <a:cs typeface="ＭＳ Ｐゴシック" charset="0"/>
              </a:rPr>
              <a:t>Palliative Medicine Unit, Cancer Dept.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905000"/>
            <a:ext cx="4724400" cy="2667000"/>
          </a:xfrm>
        </p:spPr>
        <p:txBody>
          <a:bodyPr/>
          <a:lstStyle/>
          <a:p>
            <a:pPr eaLnBrk="1" hangingPunct="1">
              <a:lnSpc>
                <a:spcPct val="50000"/>
              </a:lnSpc>
              <a:buFont typeface="Wingdings" charset="0"/>
              <a:buNone/>
            </a:pPr>
            <a:endParaRPr lang="en-GB" sz="2000" dirty="0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GB" sz="2000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Johansen S, </a:t>
            </a:r>
            <a:r>
              <a:rPr lang="en-GB" sz="2000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Hølen</a:t>
            </a:r>
            <a:r>
              <a:rPr lang="en-GB" sz="2000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 JC, </a:t>
            </a:r>
            <a:r>
              <a:rPr lang="en-GB" sz="2000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Kaasa</a:t>
            </a:r>
            <a:r>
              <a:rPr lang="en-GB" sz="2000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 S, Loge JH, Materstvedt LJ</a:t>
            </a:r>
          </a:p>
          <a:p>
            <a:pPr eaLnBrk="1" hangingPunct="1">
              <a:lnSpc>
                <a:spcPct val="40000"/>
              </a:lnSpc>
              <a:buFont typeface="Wingdings" charset="0"/>
              <a:buNone/>
            </a:pPr>
            <a:endParaRPr lang="en-GB" sz="2000" dirty="0">
              <a:solidFill>
                <a:srgbClr val="FF0000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GB" sz="2000" b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Attitudes towards, and wishes for, euthanasia in advanced cancer patients at a palliative medicine unit</a:t>
            </a:r>
          </a:p>
          <a:p>
            <a:pPr eaLnBrk="1" hangingPunct="1">
              <a:lnSpc>
                <a:spcPct val="30000"/>
              </a:lnSpc>
              <a:buFont typeface="Wingdings" charset="0"/>
              <a:buNone/>
            </a:pPr>
            <a:endParaRPr lang="en-GB" sz="2000" dirty="0">
              <a:solidFill>
                <a:srgbClr val="FF0000"/>
              </a:solidFill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en-GB" sz="2000" i="1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Palliative Medicine</a:t>
            </a:r>
            <a:r>
              <a:rPr lang="en-GB" sz="2000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 2005; </a:t>
            </a:r>
            <a:r>
              <a:rPr lang="nb-NO" sz="2000" dirty="0" err="1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Volume</a:t>
            </a:r>
            <a:r>
              <a:rPr lang="nb-NO" sz="2000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 19, </a:t>
            </a:r>
            <a:r>
              <a:rPr lang="nb-NO" sz="2000" dirty="0" err="1" smtClean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Issue</a:t>
            </a:r>
            <a:r>
              <a:rPr lang="nb-NO" sz="2000" dirty="0" smtClean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 </a:t>
            </a:r>
            <a:r>
              <a:rPr lang="nb-NO" sz="2000" dirty="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6</a:t>
            </a:r>
            <a:endParaRPr lang="en-GB" sz="2000" dirty="0">
              <a:solidFill>
                <a:srgbClr val="FF0000"/>
              </a:solidFill>
              <a:latin typeface="Tahom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6324" name="Rectangle 5"/>
          <p:cNvSpPr>
            <a:spLocks noChangeArrowheads="1"/>
          </p:cNvSpPr>
          <p:nvPr/>
        </p:nvSpPr>
        <p:spPr bwMode="auto">
          <a:xfrm>
            <a:off x="539552" y="5085184"/>
            <a:ext cx="72008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r>
              <a:rPr lang="nb-NO" sz="2000" dirty="0"/>
              <a:t>Short </a:t>
            </a:r>
            <a:r>
              <a:rPr lang="nb-NO" sz="2000" dirty="0" err="1"/>
              <a:t>life-</a:t>
            </a:r>
            <a:r>
              <a:rPr lang="nb-NO" sz="2000" dirty="0" err="1" smtClean="0"/>
              <a:t>expectancy</a:t>
            </a:r>
            <a:r>
              <a:rPr lang="nb-NO" sz="2000" dirty="0" smtClean="0"/>
              <a:t> (</a:t>
            </a:r>
            <a:r>
              <a:rPr lang="nb-NO" sz="2000" dirty="0"/>
              <a:t>less </a:t>
            </a:r>
            <a:r>
              <a:rPr lang="nb-NO" sz="2000" dirty="0" err="1"/>
              <a:t>than</a:t>
            </a:r>
            <a:r>
              <a:rPr lang="nb-NO" sz="2000" dirty="0"/>
              <a:t> 9 </a:t>
            </a:r>
            <a:r>
              <a:rPr lang="nb-NO" sz="2000" dirty="0" err="1"/>
              <a:t>months</a:t>
            </a:r>
            <a:r>
              <a:rPr lang="nb-NO" sz="2000" dirty="0"/>
              <a:t>)</a:t>
            </a:r>
          </a:p>
          <a:p>
            <a:pPr marL="800100" lvl="1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r>
              <a:rPr lang="nb-NO" sz="2000" dirty="0" err="1"/>
              <a:t>In-patients</a:t>
            </a:r>
            <a:r>
              <a:rPr lang="nb-NO" sz="2000" dirty="0"/>
              <a:t> at PMU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r>
              <a:rPr lang="nb-NO" sz="2000" dirty="0" err="1"/>
              <a:t>Semi-structured</a:t>
            </a:r>
            <a:r>
              <a:rPr lang="nb-NO" sz="2000" dirty="0"/>
              <a:t> </a:t>
            </a:r>
            <a:r>
              <a:rPr lang="nb-NO" sz="2000" dirty="0" err="1"/>
              <a:t>interviews</a:t>
            </a:r>
            <a:r>
              <a:rPr lang="nb-NO" sz="2000" dirty="0"/>
              <a:t> (</a:t>
            </a:r>
            <a:r>
              <a:rPr lang="nb-NO" sz="2000" dirty="0" err="1"/>
              <a:t>max</a:t>
            </a:r>
            <a:r>
              <a:rPr lang="nb-NO" sz="2000" dirty="0"/>
              <a:t> 45 min)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0"/>
              <a:buChar char="n"/>
            </a:pPr>
            <a:r>
              <a:rPr lang="nb-NO" sz="2000" dirty="0"/>
              <a:t>18 cancer </a:t>
            </a:r>
            <a:r>
              <a:rPr lang="nb-NO" sz="2000" dirty="0" err="1"/>
              <a:t>patients</a:t>
            </a:r>
            <a:r>
              <a:rPr lang="nb-NO" sz="2000" dirty="0"/>
              <a:t> </a:t>
            </a:r>
            <a:r>
              <a:rPr lang="nb-NO" sz="2000" dirty="0" err="1"/>
              <a:t>between</a:t>
            </a:r>
            <a:r>
              <a:rPr lang="nb-NO" sz="2000" dirty="0"/>
              <a:t> 38 and 83 yrs</a:t>
            </a:r>
            <a:r>
              <a:rPr lang="nb-NO" sz="2000" dirty="0" smtClean="0"/>
              <a:t> (</a:t>
            </a:r>
            <a:r>
              <a:rPr lang="nb-NO" sz="2000" dirty="0" err="1"/>
              <a:t>mean</a:t>
            </a:r>
            <a:r>
              <a:rPr lang="nb-NO" sz="2000" dirty="0"/>
              <a:t>: 63)</a:t>
            </a:r>
          </a:p>
        </p:txBody>
      </p:sp>
      <p:pic>
        <p:nvPicPr>
          <p:cNvPr id="5632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0"/>
            <a:ext cx="3132137" cy="25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667000"/>
            <a:ext cx="1828800" cy="2462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681591"/>
            <a:ext cx="1828800" cy="24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1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29345-D0E8-40DB-A363-195F61CF25A7}" type="slidenum">
              <a:rPr lang="nb-NO"/>
              <a:pPr/>
              <a:t>58</a:t>
            </a:fld>
            <a:endParaRPr lang="nb-NO"/>
          </a:p>
        </p:txBody>
      </p:sp>
      <p:sp>
        <p:nvSpPr>
          <p:cNvPr id="7" name="Tittel 1"/>
          <p:cNvSpPr>
            <a:spLocks noGrp="1"/>
          </p:cNvSpPr>
          <p:nvPr>
            <p:ph type="title"/>
          </p:nvPr>
        </p:nvSpPr>
        <p:spPr>
          <a:xfrm>
            <a:off x="1043608" y="260648"/>
            <a:ext cx="7632849" cy="1008112"/>
          </a:xfrm>
        </p:spPr>
        <p:txBody>
          <a:bodyPr/>
          <a:lstStyle/>
          <a:p>
            <a:r>
              <a:rPr lang="nb-NO" sz="4000">
                <a:solidFill>
                  <a:srgbClr val="FF0000"/>
                </a:solidFill>
              </a:rPr>
              <a:t>Intellectual Property</a:t>
            </a:r>
            <a:r>
              <a:rPr lang="nb-NO" sz="4000"/>
              <a:t>, </a:t>
            </a:r>
            <a:br>
              <a:rPr lang="nb-NO" sz="4000"/>
            </a:br>
            <a:r>
              <a:rPr lang="nb-NO" sz="3200"/>
              <a:t>B&amp;M s. 116-118.</a:t>
            </a:r>
          </a:p>
        </p:txBody>
      </p:sp>
      <p:pic>
        <p:nvPicPr>
          <p:cNvPr id="2" name="Bilde 1" descr="legemiddelindustrien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" t="10848" r="28525" b="6930"/>
          <a:stretch/>
        </p:blipFill>
        <p:spPr>
          <a:xfrm>
            <a:off x="539552" y="1496153"/>
            <a:ext cx="6408712" cy="4831647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5589240"/>
            <a:ext cx="3744415" cy="10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8C0C83-3703-4498-9AD4-00C6FA4F4AE2}" type="slidenum">
              <a:rPr lang="nb-NO"/>
              <a:pPr>
                <a:defRPr/>
              </a:pPr>
              <a:t>59</a:t>
            </a:fld>
            <a:endParaRPr lang="nb-NO"/>
          </a:p>
        </p:txBody>
      </p:sp>
      <p:sp>
        <p:nvSpPr>
          <p:cNvPr id="7" name="Plassholder for innhold 2"/>
          <p:cNvSpPr>
            <a:spLocks noGrp="1"/>
          </p:cNvSpPr>
          <p:nvPr>
            <p:ph idx="1"/>
          </p:nvPr>
        </p:nvSpPr>
        <p:spPr>
          <a:xfrm>
            <a:off x="971600" y="4365104"/>
            <a:ext cx="7200800" cy="1080120"/>
          </a:xfrm>
        </p:spPr>
        <p:txBody>
          <a:bodyPr/>
          <a:lstStyle/>
          <a:p>
            <a:r>
              <a:rPr lang="nb-NO" sz="1800" b="1">
                <a:solidFill>
                  <a:srgbClr val="FF0000"/>
                </a:solidFill>
              </a:rPr>
              <a:t>Torstein Vik</a:t>
            </a:r>
            <a:r>
              <a:rPr lang="nb-NO" sz="1800">
                <a:solidFill>
                  <a:srgbClr val="FF0000"/>
                </a:solidFill>
              </a:rPr>
              <a:t>, professor dr.med., Kvinne-barn-senteret, St. Olavs hospital, og Institutt for laboratoriemedisin, barne- og kvinnesykdommer, NTNU</a:t>
            </a:r>
          </a:p>
        </p:txBody>
      </p:sp>
      <p:pic>
        <p:nvPicPr>
          <p:cNvPr id="8" name="Bilde 7" descr="tv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 t="15709" r="4255" b="11321"/>
          <a:stretch/>
        </p:blipFill>
        <p:spPr>
          <a:xfrm>
            <a:off x="25364" y="332656"/>
            <a:ext cx="9036496" cy="3859862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17" y="2492896"/>
            <a:ext cx="2946583" cy="1656184"/>
          </a:xfrm>
          <a:prstGeom prst="rect">
            <a:avLst/>
          </a:prstGeom>
        </p:spPr>
      </p:pic>
      <p:sp>
        <p:nvSpPr>
          <p:cNvPr id="2" name="Rektangel 1"/>
          <p:cNvSpPr/>
          <p:nvPr/>
        </p:nvSpPr>
        <p:spPr>
          <a:xfrm>
            <a:off x="1115616" y="5517232"/>
            <a:ext cx="7128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000">
                <a:solidFill>
                  <a:srgbClr val="008000"/>
                </a:solidFill>
              </a:rPr>
              <a:t>www.aftenposten.no/meninger/Helsedirektorens-regnestykke-7146974.html</a:t>
            </a:r>
          </a:p>
        </p:txBody>
      </p:sp>
    </p:spTree>
    <p:extLst>
      <p:ext uri="{BB962C8B-B14F-4D97-AF65-F5344CB8AC3E}">
        <p14:creationId xmlns:p14="http://schemas.microsoft.com/office/powerpoint/2010/main" val="322541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6966BF-FCF4-48A7-A7B3-D8ECFA7B431C}" type="slidenum">
              <a:rPr lang="nb-NO"/>
              <a:pPr/>
              <a:t>6</a:t>
            </a:fld>
            <a:endParaRPr lang="nb-NO"/>
          </a:p>
        </p:txBody>
      </p:sp>
      <p:sp>
        <p:nvSpPr>
          <p:cNvPr id="23555" name="Slide Number Placeholder 5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A892472-A4A0-4415-B170-FC268980387E}" type="slidenum">
              <a:rPr lang="nb-NO" sz="1400"/>
              <a:pPr algn="r"/>
              <a:t>6</a:t>
            </a:fld>
            <a:endParaRPr lang="nb-NO" sz="1400"/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5616" y="152400"/>
            <a:ext cx="7344816" cy="1404392"/>
          </a:xfrm>
        </p:spPr>
        <p:txBody>
          <a:bodyPr/>
          <a:lstStyle/>
          <a:p>
            <a:r>
              <a:rPr lang="nb-NO" b="1" smtClean="0"/>
              <a:t>To ulike syn på vitenskapelige teorier:</a:t>
            </a:r>
          </a:p>
        </p:txBody>
      </p:sp>
      <p:graphicFrame>
        <p:nvGraphicFramePr>
          <p:cNvPr id="5" name="Tabel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16828"/>
              </p:ext>
            </p:extLst>
          </p:nvPr>
        </p:nvGraphicFramePr>
        <p:xfrm>
          <a:off x="1547664" y="2060848"/>
          <a:ext cx="6096000" cy="413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sz="18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Prinsipiell posisjon</a:t>
                      </a:r>
                      <a:r>
                        <a:rPr kumimoji="0" lang="nb-N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sz="18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Konsekvens</a:t>
                      </a:r>
                      <a:r>
                        <a:rPr kumimoji="0" lang="nb-N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nb-NO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-107" charset="0"/>
                        <a:ea typeface="ＭＳ Ｐゴシック" pitchFamily="-107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Realisme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itchFamily="-107" charset="0"/>
                        <a:ea typeface="ＭＳ Ｐゴシック" pitchFamily="-107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nb-NO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Vitenskapelige teorier </a:t>
                      </a:r>
                      <a:r>
                        <a:rPr kumimoji="0" lang="nb-NO" sz="18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avspeiler</a:t>
                      </a:r>
                      <a:r>
                        <a:rPr kumimoji="0" lang="nb-NO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 &amp; ”fanger” virkeligheten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Noen teorier er </a:t>
                      </a:r>
                      <a:r>
                        <a:rPr kumimoji="0" lang="nb-NO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sannere</a:t>
                      </a:r>
                      <a:r>
                        <a:rPr kumimoji="0" lang="nb-NO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 enn andre, de ”nærmer” seg sannheten; </a:t>
                      </a:r>
                      <a:r>
                        <a:rPr kumimoji="0" lang="nb-N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Popper</a:t>
                      </a:r>
                      <a:endParaRPr kumimoji="0" lang="nb-NO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Times New Roman" pitchFamily="-107" charset="0"/>
                        <a:ea typeface="ＭＳ Ｐゴシック" pitchFamily="-107" charset="-128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Instrumentalisme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Sannhet og falskhet er </a:t>
                      </a:r>
                      <a:r>
                        <a:rPr kumimoji="0" lang="nb-NO" sz="18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ikke egenskaper</a:t>
                      </a:r>
                      <a:r>
                        <a:rPr kumimoji="0" lang="nb-NO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 ved vitenskapelige teorier (de kan hverken bevises eller motbevises); </a:t>
                      </a:r>
                      <a:r>
                        <a:rPr kumimoji="0" lang="nb-NO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itchFamily="-107" charset="0"/>
                          <a:ea typeface="ＭＳ Ｐゴシック" pitchFamily="-107" charset="-128"/>
                        </a:rPr>
                        <a:t>Kuhn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51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51521" y="260648"/>
            <a:ext cx="8888536" cy="1847800"/>
          </a:xfrm>
        </p:spPr>
        <p:txBody>
          <a:bodyPr/>
          <a:lstStyle/>
          <a:p>
            <a:r>
              <a:rPr lang="nb-NO"/>
              <a:t>The psychology </a:t>
            </a:r>
            <a:br>
              <a:rPr lang="nb-NO"/>
            </a:br>
            <a:r>
              <a:rPr lang="nb-NO"/>
              <a:t>of torture, </a:t>
            </a:r>
            <a:r>
              <a:rPr lang="nb-NO" sz="3200"/>
              <a:t>B&amp;M s. 98-99.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23528" y="2348880"/>
            <a:ext cx="6696744" cy="4104456"/>
          </a:xfrm>
        </p:spPr>
        <p:txBody>
          <a:bodyPr/>
          <a:lstStyle/>
          <a:p>
            <a:r>
              <a:rPr lang="nb-NO" sz="2800"/>
              <a:t>1966: US Air Force, SERE</a:t>
            </a:r>
          </a:p>
          <a:p>
            <a:pPr lvl="1"/>
            <a:r>
              <a:rPr lang="nb-NO" sz="2400"/>
              <a:t>Inkluderte ”waterboarding”</a:t>
            </a:r>
          </a:p>
          <a:p>
            <a:r>
              <a:rPr lang="nb-NO" sz="2800"/>
              <a:t>Etter 11. september 2001: to psykologer anbefalte CIA å bruke SERE-teknikker mot mistenkte Al-Quida-personer</a:t>
            </a:r>
          </a:p>
          <a:p>
            <a:pPr lvl="1"/>
            <a:r>
              <a:rPr lang="nb-NO" sz="2400">
                <a:solidFill>
                  <a:srgbClr val="FF3300"/>
                </a:solidFill>
              </a:rPr>
              <a:t>Abu Zubaydah </a:t>
            </a:r>
            <a:r>
              <a:rPr lang="nb-NO" sz="2400"/>
              <a:t>utsatt for w.b. 83 ganger</a:t>
            </a:r>
          </a:p>
          <a:p>
            <a:r>
              <a:rPr lang="nb-NO" sz="2800"/>
              <a:t>2009: Obama definerer w.b. som ”tortur”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60</a:t>
            </a:fld>
            <a:endParaRPr lang="nb-NO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 rotWithShape="1">
          <a:blip r:embed="rId2"/>
          <a:srcRect l="28231" t="-91" r="27782" b="-1691"/>
          <a:stretch/>
        </p:blipFill>
        <p:spPr>
          <a:xfrm>
            <a:off x="6400165" y="0"/>
            <a:ext cx="2743835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1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61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 rotWithShape="1">
          <a:blip r:embed="rId2"/>
          <a:srcRect l="7072" t="3100" r="7237" b="14189"/>
          <a:stretch/>
        </p:blipFill>
        <p:spPr>
          <a:xfrm>
            <a:off x="4265" y="20960"/>
            <a:ext cx="4927775" cy="5811628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3"/>
          <a:srcRect l="6265" t="7207" r="5627" b="11393"/>
          <a:stretch/>
        </p:blipFill>
        <p:spPr>
          <a:xfrm>
            <a:off x="4964407" y="0"/>
            <a:ext cx="4179593" cy="2896096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5148064" y="3068960"/>
            <a:ext cx="3888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b="1">
                <a:solidFill>
                  <a:srgbClr val="008000"/>
                </a:solidFill>
              </a:rPr>
              <a:t>www.youtube.com/watch?v=zoqmH49VBC0</a:t>
            </a:r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110" y="3789040"/>
            <a:ext cx="4239250" cy="3103131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 rotWithShape="1">
          <a:blip r:embed="rId5"/>
          <a:srcRect l="13162" t="4666" r="40352" b="10383"/>
          <a:stretch/>
        </p:blipFill>
        <p:spPr>
          <a:xfrm>
            <a:off x="0" y="4220308"/>
            <a:ext cx="1924539" cy="263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7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62</a:t>
            </a:fld>
            <a:endParaRPr lang="nb-NO"/>
          </a:p>
        </p:txBody>
      </p:sp>
      <p:pic>
        <p:nvPicPr>
          <p:cNvPr id="5" name="Bilde 4" descr="cheney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10854" r="38141" b="11026"/>
          <a:stretch/>
        </p:blipFill>
        <p:spPr>
          <a:xfrm>
            <a:off x="971600" y="908720"/>
            <a:ext cx="7362621" cy="5903013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683568" y="116632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008000"/>
                </a:solidFill>
              </a:rPr>
              <a:t>www.theguardian.com/us-news/2014/dec/09/torture-cia-amnesty-international-human-rights-watch</a:t>
            </a:r>
          </a:p>
        </p:txBody>
      </p:sp>
    </p:spTree>
    <p:extLst>
      <p:ext uri="{BB962C8B-B14F-4D97-AF65-F5344CB8AC3E}">
        <p14:creationId xmlns:p14="http://schemas.microsoft.com/office/powerpoint/2010/main" val="58081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63</a:t>
            </a:fld>
            <a:endParaRPr lang="nb-NO"/>
          </a:p>
        </p:txBody>
      </p:sp>
      <p:pic>
        <p:nvPicPr>
          <p:cNvPr id="5" name="Bilde 4" descr="abu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3077" r="41025" b="7607"/>
          <a:stretch/>
        </p:blipFill>
        <p:spPr>
          <a:xfrm>
            <a:off x="1835696" y="116632"/>
            <a:ext cx="5400600" cy="5938101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899592" y="6093296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>
                <a:solidFill>
                  <a:srgbClr val="FF0000"/>
                </a:solidFill>
              </a:rPr>
              <a:t>http://consciouslifenews.com/911-cia-agent-admits-abu-zubaydah-testimony-fiction/</a:t>
            </a:r>
          </a:p>
        </p:txBody>
      </p:sp>
    </p:spTree>
    <p:extLst>
      <p:ext uri="{BB962C8B-B14F-4D97-AF65-F5344CB8AC3E}">
        <p14:creationId xmlns:p14="http://schemas.microsoft.com/office/powerpoint/2010/main" val="382384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64</a:t>
            </a:fld>
            <a:endParaRPr lang="nb-NO"/>
          </a:p>
        </p:txBody>
      </p:sp>
      <p:pic>
        <p:nvPicPr>
          <p:cNvPr id="5" name="Bilde 4" descr="psyk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9829"/>
          <a:stretch/>
        </p:blipFill>
        <p:spPr>
          <a:xfrm>
            <a:off x="0" y="1143000"/>
            <a:ext cx="9144000" cy="4581769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1259632" y="188640"/>
            <a:ext cx="69127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000">
                <a:solidFill>
                  <a:srgbClr val="FF3300"/>
                </a:solidFill>
              </a:rPr>
              <a:t>https://news.vice.com/article/psychologist-james-mitchell-admits-he-waterboarded-al-qaeda-suspects</a:t>
            </a:r>
          </a:p>
        </p:txBody>
      </p:sp>
      <p:pic>
        <p:nvPicPr>
          <p:cNvPr id="7" name="Bilde 6" descr="psyk2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1" t="31026" r="40919" b="21282"/>
          <a:stretch/>
        </p:blipFill>
        <p:spPr>
          <a:xfrm>
            <a:off x="5076056" y="4221088"/>
            <a:ext cx="3951280" cy="2249812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79512" y="5733256"/>
            <a:ext cx="48245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>
                <a:solidFill>
                  <a:srgbClr val="008000"/>
                </a:solidFill>
              </a:rPr>
              <a:t>Mitchell ... said valuable intelligence was obtained, particularly in the case of </a:t>
            </a:r>
            <a:r>
              <a:rPr lang="nb-NO" sz="1400" b="1">
                <a:solidFill>
                  <a:srgbClr val="008000"/>
                </a:solidFill>
              </a:rPr>
              <a:t>Abu Zubaydah</a:t>
            </a:r>
            <a:r>
              <a:rPr lang="nb-NO" sz="1400">
                <a:solidFill>
                  <a:srgbClr val="008000"/>
                </a:solidFill>
              </a:rPr>
              <a:t>, who Mitchell said provided interrogators with the operational structure of al Qaeda that the CIA continues to rely upon.</a:t>
            </a:r>
          </a:p>
        </p:txBody>
      </p:sp>
    </p:spTree>
    <p:extLst>
      <p:ext uri="{BB962C8B-B14F-4D97-AF65-F5344CB8AC3E}">
        <p14:creationId xmlns:p14="http://schemas.microsoft.com/office/powerpoint/2010/main" val="229787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65</a:t>
            </a:fld>
            <a:endParaRPr lang="nb-NO"/>
          </a:p>
        </p:txBody>
      </p:sp>
      <p:pic>
        <p:nvPicPr>
          <p:cNvPr id="5" name="Bilde 4" descr="psyk3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10513" r="28526" b="7435"/>
          <a:stretch/>
        </p:blipFill>
        <p:spPr>
          <a:xfrm>
            <a:off x="918308" y="1124745"/>
            <a:ext cx="7186852" cy="5498794"/>
          </a:xfrm>
          <a:prstGeom prst="rect">
            <a:avLst/>
          </a:prstGeom>
        </p:spPr>
      </p:pic>
      <p:sp>
        <p:nvSpPr>
          <p:cNvPr id="6" name="Rektangel 5"/>
          <p:cNvSpPr/>
          <p:nvPr/>
        </p:nvSpPr>
        <p:spPr>
          <a:xfrm>
            <a:off x="971600" y="188640"/>
            <a:ext cx="74168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000">
                <a:solidFill>
                  <a:srgbClr val="FF3300"/>
                </a:solidFill>
              </a:rPr>
              <a:t>www.dagensmedisin.no/blogg/tor-levin-hofgaard/psykologer-pa-den-morke-siden/</a:t>
            </a:r>
          </a:p>
        </p:txBody>
      </p:sp>
    </p:spTree>
    <p:extLst>
      <p:ext uri="{BB962C8B-B14F-4D97-AF65-F5344CB8AC3E}">
        <p14:creationId xmlns:p14="http://schemas.microsoft.com/office/powerpoint/2010/main" val="147745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395536" y="1700808"/>
            <a:ext cx="2952328" cy="2520280"/>
          </a:xfrm>
        </p:spPr>
        <p:txBody>
          <a:bodyPr/>
          <a:lstStyle/>
          <a:p>
            <a:r>
              <a:rPr lang="nb-NO" dirty="0"/>
              <a:t>Kan tortur forsvares</a:t>
            </a:r>
            <a:r>
              <a:rPr lang="nb-NO" dirty="0" smtClean="0"/>
              <a:t>?</a:t>
            </a:r>
            <a:br>
              <a:rPr lang="nb-NO" dirty="0" smtClean="0"/>
            </a:br>
            <a:r>
              <a:rPr lang="nb-NO" sz="3200" dirty="0" smtClean="0">
                <a:solidFill>
                  <a:srgbClr val="FF0000"/>
                </a:solidFill>
              </a:rPr>
              <a:t>Kantianisme vs. utilitarisme</a:t>
            </a:r>
            <a:endParaRPr lang="nb-NO" sz="3200" dirty="0">
              <a:solidFill>
                <a:srgbClr val="FF0000"/>
              </a:solidFill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66</a:t>
            </a:fld>
            <a:endParaRPr lang="nb-NO"/>
          </a:p>
        </p:txBody>
      </p:sp>
      <p:pic>
        <p:nvPicPr>
          <p:cNvPr id="6" name="Bilde 5" descr="wb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7" t="10159" r="28717" b="6422"/>
          <a:stretch/>
        </p:blipFill>
        <p:spPr>
          <a:xfrm>
            <a:off x="3637146" y="864616"/>
            <a:ext cx="5310004" cy="5836222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611560" y="116632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solidFill>
                  <a:srgbClr val="008000"/>
                </a:solidFill>
              </a:rPr>
              <a:t>www.thesun.co.uk</a:t>
            </a:r>
            <a:r>
              <a:rPr lang="nb-NO" dirty="0">
                <a:solidFill>
                  <a:srgbClr val="008000"/>
                </a:solidFill>
              </a:rPr>
              <a:t>/sol/</a:t>
            </a:r>
            <a:r>
              <a:rPr lang="nb-NO" dirty="0" err="1">
                <a:solidFill>
                  <a:srgbClr val="008000"/>
                </a:solidFill>
              </a:rPr>
              <a:t>homepage</a:t>
            </a:r>
            <a:r>
              <a:rPr lang="nb-NO" dirty="0">
                <a:solidFill>
                  <a:srgbClr val="008000"/>
                </a:solidFill>
              </a:rPr>
              <a:t>/</a:t>
            </a:r>
            <a:r>
              <a:rPr lang="nb-NO" dirty="0" err="1">
                <a:solidFill>
                  <a:srgbClr val="008000"/>
                </a:solidFill>
              </a:rPr>
              <a:t>news</a:t>
            </a:r>
            <a:r>
              <a:rPr lang="nb-NO" dirty="0">
                <a:solidFill>
                  <a:srgbClr val="008000"/>
                </a:solidFill>
              </a:rPr>
              <a:t>/3220200/Fathers-of-77-victims-back-waterboarding-after-George-Bush-defends-it-in-autobiography.html</a:t>
            </a:r>
          </a:p>
        </p:txBody>
      </p:sp>
    </p:spTree>
    <p:extLst>
      <p:ext uri="{BB962C8B-B14F-4D97-AF65-F5344CB8AC3E}">
        <p14:creationId xmlns:p14="http://schemas.microsoft.com/office/powerpoint/2010/main" val="31932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26FCE71-BD0D-3A47-859B-0357B8A7CB35}" type="slidenum">
              <a:rPr lang="nb-NO" sz="1400"/>
              <a:pPr eaLnBrk="1" hangingPunct="1"/>
              <a:t>67</a:t>
            </a:fld>
            <a:endParaRPr lang="nb-NO" sz="1400"/>
          </a:p>
        </p:txBody>
      </p: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7391400" cy="1371600"/>
          </a:xfrm>
        </p:spPr>
        <p:txBody>
          <a:bodyPr/>
          <a:lstStyle/>
          <a:p>
            <a:pPr eaLnBrk="1" hangingPunct="1"/>
            <a:r>
              <a:rPr lang="en-GB">
                <a:latin typeface="Tahoma" charset="0"/>
                <a:ea typeface="ＭＳ Ｐゴシック" charset="0"/>
                <a:cs typeface="ＭＳ Ｐゴシック" charset="0"/>
              </a:rPr>
              <a:t>Nyere utilitarisme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2209800"/>
            <a:ext cx="7620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nb-NO" b="1">
                <a:latin typeface="Tahoma" charset="0"/>
                <a:ea typeface="ＭＳ Ｐゴシック" charset="0"/>
                <a:cs typeface="ＭＳ Ｐゴシック" charset="0"/>
              </a:rPr>
              <a:t>To typer:</a:t>
            </a:r>
          </a:p>
          <a:p>
            <a:pPr eaLnBrk="1" hangingPunct="1">
              <a:lnSpc>
                <a:spcPct val="50000"/>
              </a:lnSpc>
              <a:buFont typeface="Wingdings" charset="0"/>
              <a:buNone/>
            </a:pPr>
            <a:endParaRPr lang="nb-NO" sz="2800" b="1">
              <a:latin typeface="Tahoma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nb-NO" sz="2800" u="sng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Regel</a:t>
            </a:r>
            <a:r>
              <a:rPr lang="nb-NO" sz="2800">
                <a:solidFill>
                  <a:srgbClr val="FF0000"/>
                </a:solidFill>
                <a:latin typeface="Tahoma" charset="0"/>
                <a:ea typeface="ＭＳ Ｐゴシック" charset="0"/>
                <a:cs typeface="ＭＳ Ｐゴシック" charset="0"/>
              </a:rPr>
              <a:t>-utilitarisme</a:t>
            </a:r>
            <a:r>
              <a:rPr lang="nb-NO" sz="2800">
                <a:latin typeface="Tahoma" charset="0"/>
                <a:ea typeface="ＭＳ Ｐゴシック" charset="0"/>
                <a:cs typeface="ＭＳ Ｐゴシック" charset="0"/>
              </a:rPr>
              <a:t>: "regelbestemt" etikk</a:t>
            </a:r>
          </a:p>
          <a:p>
            <a:pPr lvl="1" eaLnBrk="1" hangingPunct="1">
              <a:lnSpc>
                <a:spcPct val="90000"/>
              </a:lnSpc>
            </a:pPr>
            <a:r>
              <a:rPr lang="nb-NO">
                <a:latin typeface="Tahoma" charset="0"/>
                <a:ea typeface="ＭＳ Ｐゴシック" charset="0"/>
              </a:rPr>
              <a:t>Essens: rettferdiggjøre </a:t>
            </a:r>
            <a:r>
              <a:rPr lang="nb-NO" u="sng">
                <a:latin typeface="Tahoma" charset="0"/>
                <a:ea typeface="ＭＳ Ｐゴシック" charset="0"/>
              </a:rPr>
              <a:t>regler som nyttige</a:t>
            </a:r>
          </a:p>
          <a:p>
            <a:pPr lvl="1" eaLnBrk="1" hangingPunct="1">
              <a:lnSpc>
                <a:spcPct val="60000"/>
              </a:lnSpc>
              <a:buFont typeface="Wingdings" charset="0"/>
              <a:buNone/>
            </a:pPr>
            <a:endParaRPr lang="nb-NO" u="sng">
              <a:latin typeface="Tahoma" charset="0"/>
              <a:ea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nb-NO" sz="2800" u="sng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Handlings</a:t>
            </a:r>
            <a:r>
              <a:rPr lang="nb-NO" sz="2800">
                <a:solidFill>
                  <a:srgbClr val="008000"/>
                </a:solidFill>
                <a:latin typeface="Tahoma" charset="0"/>
                <a:ea typeface="ＭＳ Ｐゴシック" charset="0"/>
                <a:cs typeface="ＭＳ Ｐゴシック" charset="0"/>
              </a:rPr>
              <a:t>-utilitarisme</a:t>
            </a:r>
            <a:r>
              <a:rPr lang="nb-NO" sz="2800">
                <a:latin typeface="Tahoma" charset="0"/>
                <a:ea typeface="ＭＳ Ｐゴシック" charset="0"/>
                <a:cs typeface="ＭＳ Ｐゴシック" charset="0"/>
              </a:rPr>
              <a:t>: </a:t>
            </a:r>
            <a:r>
              <a:rPr lang="ja-JP" altLang="nb-NO" sz="2800">
                <a:latin typeface="Tahoma" charset="0"/>
                <a:ea typeface="ＭＳ Ｐゴシック" charset="0"/>
                <a:cs typeface="ＭＳ Ｐゴシック" charset="0"/>
              </a:rPr>
              <a:t>“</a:t>
            </a:r>
            <a:r>
              <a:rPr lang="nb-NO" altLang="ja-JP" sz="2800">
                <a:latin typeface="Tahoma" charset="0"/>
                <a:ea typeface="ＭＳ Ｐゴシック" charset="0"/>
                <a:cs typeface="ＭＳ Ｐゴシック" charset="0"/>
              </a:rPr>
              <a:t>situasjonsbestemt</a:t>
            </a:r>
            <a:r>
              <a:rPr lang="ja-JP" altLang="nb-NO" sz="2800">
                <a:latin typeface="Tahoma" charset="0"/>
                <a:ea typeface="ＭＳ Ｐゴシック" charset="0"/>
                <a:cs typeface="ＭＳ Ｐゴシック" charset="0"/>
              </a:rPr>
              <a:t>”</a:t>
            </a:r>
            <a:r>
              <a:rPr lang="nb-NO" altLang="ja-JP" sz="2800">
                <a:latin typeface="Tahoma" charset="0"/>
                <a:ea typeface="ＭＳ Ｐゴシック" charset="0"/>
                <a:cs typeface="ＭＳ Ｐゴシック" charset="0"/>
              </a:rPr>
              <a:t> etikk</a:t>
            </a:r>
          </a:p>
          <a:p>
            <a:pPr lvl="1" eaLnBrk="1" hangingPunct="1">
              <a:lnSpc>
                <a:spcPct val="90000"/>
              </a:lnSpc>
            </a:pPr>
            <a:r>
              <a:rPr lang="nb-NO">
                <a:latin typeface="Tahoma" charset="0"/>
                <a:ea typeface="ＭＳ Ｐゴシック" charset="0"/>
              </a:rPr>
              <a:t>Essens: rettferdiggjøre </a:t>
            </a:r>
            <a:r>
              <a:rPr lang="nb-NO" u="sng">
                <a:latin typeface="Tahoma" charset="0"/>
                <a:ea typeface="ＭＳ Ｐゴシック" charset="0"/>
              </a:rPr>
              <a:t>handlinger som nyttige</a:t>
            </a:r>
            <a:endParaRPr lang="en-GB">
              <a:latin typeface="Tahom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5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EB849A2E-9D57-2A49-9051-3B1C2E9E9F7E}" type="slidenum">
              <a:rPr lang="nb-NO" sz="1400"/>
              <a:pPr eaLnBrk="1" hangingPunct="1"/>
              <a:t>68</a:t>
            </a:fld>
            <a:endParaRPr lang="nb-NO" sz="1400"/>
          </a:p>
        </p:txBody>
      </p:sp>
      <p:pic>
        <p:nvPicPr>
          <p:cNvPr id="7885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6629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0"/>
            <a:ext cx="5029200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25" y="4648200"/>
            <a:ext cx="33178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7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69</a:t>
            </a:fld>
            <a:endParaRPr lang="nb-NO"/>
          </a:p>
        </p:txBody>
      </p:sp>
      <p:pic>
        <p:nvPicPr>
          <p:cNvPr id="2" name="Bilde 1" descr="ps4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10171" r="43696" b="6410"/>
          <a:stretch/>
        </p:blipFill>
        <p:spPr>
          <a:xfrm>
            <a:off x="3203848" y="34950"/>
            <a:ext cx="5393185" cy="6818326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00808"/>
            <a:ext cx="280831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6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99592" y="260648"/>
            <a:ext cx="6840759" cy="1440160"/>
          </a:xfrm>
        </p:spPr>
        <p:txBody>
          <a:bodyPr/>
          <a:lstStyle/>
          <a:p>
            <a:r>
              <a:rPr lang="nb-NO" sz="3200" smtClean="0"/>
              <a:t>Per Strømholm</a:t>
            </a:r>
            <a:br>
              <a:rPr lang="nb-NO" sz="3200" smtClean="0"/>
            </a:br>
            <a:r>
              <a:rPr lang="nb-NO" sz="2800" b="1" i="1" smtClean="0"/>
              <a:t>Den vitenskapelige revolusjonen 1500-1700</a:t>
            </a:r>
            <a:r>
              <a:rPr lang="nb-NO" sz="2800" smtClean="0"/>
              <a:t>.  Oslo: Solum, 1984.</a:t>
            </a:r>
            <a:endParaRPr lang="nb-NO" sz="280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755576" y="2060848"/>
            <a:ext cx="6480720" cy="4536504"/>
          </a:xfrm>
        </p:spPr>
        <p:txBody>
          <a:bodyPr/>
          <a:lstStyle/>
          <a:p>
            <a:r>
              <a:rPr lang="nb-NO" sz="2400" smtClean="0"/>
              <a:t>”Den kopernikanske teorien </a:t>
            </a:r>
            <a:r>
              <a:rPr lang="nb-NO" sz="2400" u="sng" smtClean="0"/>
              <a:t>var utvilsomt kontraintuitiv</a:t>
            </a:r>
            <a:r>
              <a:rPr lang="nb-NO" sz="2400" smtClean="0"/>
              <a:t> i vesentlig grad. Vi har ingen … følelse av at jorda beveger seg. Tvert om … at </a:t>
            </a:r>
            <a:r>
              <a:rPr lang="nb-NO" sz="2400" u="sng" smtClean="0"/>
              <a:t>den er solid i ro</a:t>
            </a:r>
            <a:r>
              <a:rPr lang="nb-NO" sz="2400" smtClean="0"/>
              <a:t>. Det virker helt urimelig at vi ikke skulle merke det … Reint geometrisk var den eneste forskjellen på de to systema det </a:t>
            </a:r>
            <a:r>
              <a:rPr lang="nb-NO" sz="2400" u="sng" smtClean="0"/>
              <a:t>punktet de valgte som absolutt referanse</a:t>
            </a:r>
            <a:r>
              <a:rPr lang="nb-NO" sz="2400" smtClean="0"/>
              <a:t>, jorda eller sola. … </a:t>
            </a:r>
            <a:r>
              <a:rPr lang="nb-NO" sz="2400" u="sng" smtClean="0">
                <a:solidFill>
                  <a:srgbClr val="008000"/>
                </a:solidFill>
              </a:rPr>
              <a:t>Heller ikke i dag finnes det absolutte bevis for jordas bevegelse</a:t>
            </a:r>
            <a:r>
              <a:rPr lang="nb-NO" sz="2400" smtClean="0"/>
              <a:t>. Alle slike argument er avhengig av at en aksepterer bestemte teorier.” 	(s. 52-3)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 smtClean="0"/>
              <a:pPr/>
              <a:t>7</a:t>
            </a:fld>
            <a:endParaRPr lang="nb-NO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0"/>
            <a:ext cx="19050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84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70</a:t>
            </a:fld>
            <a:endParaRPr lang="nb-NO"/>
          </a:p>
        </p:txBody>
      </p:sp>
      <p:pic>
        <p:nvPicPr>
          <p:cNvPr id="5" name="Bilde 4" descr="5e260029-c9b1-446b-99e9-2617ebbbd418-2060x123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1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71</a:t>
            </a:fld>
            <a:endParaRPr lang="nb-NO"/>
          </a:p>
        </p:txBody>
      </p:sp>
      <p:sp>
        <p:nvSpPr>
          <p:cNvPr id="5" name="Rektangel 4"/>
          <p:cNvSpPr/>
          <p:nvPr/>
        </p:nvSpPr>
        <p:spPr>
          <a:xfrm>
            <a:off x="827584" y="1124744"/>
            <a:ext cx="72728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b="1">
                <a:solidFill>
                  <a:srgbClr val="0066FF"/>
                </a:solidFill>
              </a:rPr>
              <a:t>Mr. Foley </a:t>
            </a:r>
            <a:r>
              <a:rPr lang="nb-NO" sz="3200">
                <a:solidFill>
                  <a:srgbClr val="0066FF"/>
                </a:solidFill>
              </a:rPr>
              <a:t>and his fellow hostages were routinely beaten and subjected to </a:t>
            </a:r>
            <a:r>
              <a:rPr lang="nb-NO" sz="3200" u="sng">
                <a:solidFill>
                  <a:srgbClr val="0066FF"/>
                </a:solidFill>
              </a:rPr>
              <a:t>waterboarding</a:t>
            </a:r>
            <a:r>
              <a:rPr lang="nb-NO" sz="3200">
                <a:solidFill>
                  <a:srgbClr val="0066FF"/>
                </a:solidFill>
              </a:rPr>
              <a:t>. </a:t>
            </a:r>
          </a:p>
        </p:txBody>
      </p:sp>
      <p:sp>
        <p:nvSpPr>
          <p:cNvPr id="6" name="Rektangel 5"/>
          <p:cNvSpPr/>
          <p:nvPr/>
        </p:nvSpPr>
        <p:spPr>
          <a:xfrm>
            <a:off x="971600" y="2996952"/>
            <a:ext cx="33123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>
                <a:solidFill>
                  <a:srgbClr val="FF0000"/>
                </a:solidFill>
              </a:rPr>
              <a:t>www.nytimes.com/2014/10/26/world/middleeast/horror-before-the-beheadings-what-isis-hostages-endured-in-syria.html?smprod=nytnow&amp;smid=nytnow-share&amp;_r=1</a:t>
            </a: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2"/>
          <a:srcRect l="721" t="29818" r="961" b="24105"/>
          <a:stretch/>
        </p:blipFill>
        <p:spPr>
          <a:xfrm>
            <a:off x="3923928" y="260648"/>
            <a:ext cx="4849943" cy="717413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 rotWithShape="1">
          <a:blip r:embed="rId3"/>
          <a:srcRect l="23077" t="361" r="25427" b="281"/>
          <a:stretch/>
        </p:blipFill>
        <p:spPr>
          <a:xfrm>
            <a:off x="5076056" y="2471595"/>
            <a:ext cx="4042538" cy="43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72</a:t>
            </a:fld>
            <a:endParaRPr lang="nb-NO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444"/>
            <a:ext cx="6576330" cy="4968552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323528" y="116632"/>
            <a:ext cx="77768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dirty="0" smtClean="0">
                <a:solidFill>
                  <a:srgbClr val="FF0000"/>
                </a:solidFill>
              </a:rPr>
              <a:t>Rettferdig krig? Legitime angrep? (</a:t>
            </a:r>
            <a:r>
              <a:rPr lang="nb-NO" sz="2400" i="1" dirty="0" smtClean="0">
                <a:solidFill>
                  <a:srgbClr val="FF0000"/>
                </a:solidFill>
              </a:rPr>
              <a:t>Doktrinen om den doble effekt</a:t>
            </a:r>
            <a:r>
              <a:rPr lang="nb-NO" sz="2400" dirty="0" smtClean="0">
                <a:solidFill>
                  <a:srgbClr val="FF0000"/>
                </a:solidFill>
              </a:rPr>
              <a:t>; DDE) Selvforsvar? </a:t>
            </a:r>
            <a:r>
              <a:rPr lang="nb-NO" sz="2400" dirty="0" smtClean="0">
                <a:solidFill>
                  <a:srgbClr val="0066FF"/>
                </a:solidFill>
              </a:rPr>
              <a:t>”</a:t>
            </a:r>
            <a:r>
              <a:rPr lang="nb-NO" sz="2400" dirty="0" err="1" smtClean="0">
                <a:solidFill>
                  <a:srgbClr val="0066FF"/>
                </a:solidFill>
              </a:rPr>
              <a:t>Preemptiv</a:t>
            </a:r>
            <a:r>
              <a:rPr lang="nb-NO" sz="2400" dirty="0" smtClean="0">
                <a:solidFill>
                  <a:srgbClr val="0066FF"/>
                </a:solidFill>
              </a:rPr>
              <a:t>” krigføring? </a:t>
            </a:r>
            <a:r>
              <a:rPr lang="nb-NO" sz="2400" dirty="0" smtClean="0">
                <a:solidFill>
                  <a:srgbClr val="008000"/>
                </a:solidFill>
              </a:rPr>
              <a:t>+ vitenskapens rolle</a:t>
            </a:r>
          </a:p>
          <a:p>
            <a:r>
              <a:rPr lang="nb-NO" sz="2400" dirty="0" smtClean="0">
                <a:solidFill>
                  <a:srgbClr val="FF0000"/>
                </a:solidFill>
              </a:rPr>
              <a:t>”Målet helliger middelet”? (Machiavelli)</a:t>
            </a:r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15" y="3104260"/>
            <a:ext cx="2478021" cy="3717032"/>
          </a:xfrm>
          <a:prstGeom prst="rect">
            <a:avLst/>
          </a:prstGeom>
        </p:spPr>
      </p:pic>
      <p:sp>
        <p:nvSpPr>
          <p:cNvPr id="12" name="Rektangel 11"/>
          <p:cNvSpPr/>
          <p:nvPr/>
        </p:nvSpPr>
        <p:spPr>
          <a:xfrm>
            <a:off x="6886182" y="1324839"/>
            <a:ext cx="2060968" cy="1656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400" b="1" dirty="0" smtClean="0">
                <a:solidFill>
                  <a:srgbClr val="0066FF"/>
                </a:solidFill>
              </a:rPr>
              <a:t>Pre-</a:t>
            </a:r>
            <a:r>
              <a:rPr lang="nb-NO" sz="1400" b="1" dirty="0" err="1" smtClean="0">
                <a:solidFill>
                  <a:srgbClr val="0066FF"/>
                </a:solidFill>
              </a:rPr>
              <a:t>emptive</a:t>
            </a:r>
            <a:r>
              <a:rPr lang="nb-NO" sz="1400" b="1" dirty="0" smtClean="0">
                <a:solidFill>
                  <a:srgbClr val="0066FF"/>
                </a:solidFill>
              </a:rPr>
              <a:t> </a:t>
            </a:r>
            <a:r>
              <a:rPr lang="nb-NO" sz="1400" b="1" dirty="0" err="1">
                <a:solidFill>
                  <a:srgbClr val="0066FF"/>
                </a:solidFill>
              </a:rPr>
              <a:t>strike</a:t>
            </a:r>
            <a:r>
              <a:rPr lang="nb-NO" sz="1400" dirty="0">
                <a:solidFill>
                  <a:srgbClr val="0066FF"/>
                </a:solidFill>
              </a:rPr>
              <a:t> </a:t>
            </a:r>
            <a:r>
              <a:rPr lang="nb-NO" sz="1400" dirty="0" smtClean="0">
                <a:solidFill>
                  <a:srgbClr val="0066FF"/>
                </a:solidFill>
              </a:rPr>
              <a:t>– </a:t>
            </a:r>
            <a:r>
              <a:rPr lang="nb-NO" sz="1400" dirty="0">
                <a:solidFill>
                  <a:srgbClr val="0066FF"/>
                </a:solidFill>
              </a:rPr>
              <a:t>a surprise </a:t>
            </a:r>
            <a:r>
              <a:rPr lang="nb-NO" sz="1400" dirty="0" err="1">
                <a:solidFill>
                  <a:srgbClr val="0066FF"/>
                </a:solidFill>
              </a:rPr>
              <a:t>attack</a:t>
            </a:r>
            <a:r>
              <a:rPr lang="nb-NO" sz="1400" dirty="0">
                <a:solidFill>
                  <a:srgbClr val="0066FF"/>
                </a:solidFill>
              </a:rPr>
              <a:t> </a:t>
            </a:r>
            <a:r>
              <a:rPr lang="nb-NO" sz="1400" dirty="0" err="1">
                <a:solidFill>
                  <a:srgbClr val="0066FF"/>
                </a:solidFill>
              </a:rPr>
              <a:t>that</a:t>
            </a:r>
            <a:r>
              <a:rPr lang="nb-NO" sz="1400" dirty="0">
                <a:solidFill>
                  <a:srgbClr val="0066FF"/>
                </a:solidFill>
              </a:rPr>
              <a:t> is </a:t>
            </a:r>
            <a:r>
              <a:rPr lang="nb-NO" sz="1400" dirty="0" err="1">
                <a:solidFill>
                  <a:srgbClr val="0066FF"/>
                </a:solidFill>
              </a:rPr>
              <a:t>launched</a:t>
            </a:r>
            <a:r>
              <a:rPr lang="nb-NO" sz="1400" dirty="0">
                <a:solidFill>
                  <a:srgbClr val="0066FF"/>
                </a:solidFill>
              </a:rPr>
              <a:t> in order to </a:t>
            </a:r>
            <a:r>
              <a:rPr lang="nb-NO" sz="1400" dirty="0" err="1">
                <a:solidFill>
                  <a:srgbClr val="0066FF"/>
                </a:solidFill>
              </a:rPr>
              <a:t>prevent</a:t>
            </a:r>
            <a:r>
              <a:rPr lang="nb-NO" sz="1400" dirty="0">
                <a:solidFill>
                  <a:srgbClr val="0066FF"/>
                </a:solidFill>
              </a:rPr>
              <a:t> </a:t>
            </a:r>
            <a:r>
              <a:rPr lang="nb-NO" sz="1400" dirty="0" err="1">
                <a:solidFill>
                  <a:srgbClr val="0066FF"/>
                </a:solidFill>
              </a:rPr>
              <a:t>the</a:t>
            </a:r>
            <a:r>
              <a:rPr lang="nb-NO" sz="1400" dirty="0">
                <a:solidFill>
                  <a:srgbClr val="0066FF"/>
                </a:solidFill>
              </a:rPr>
              <a:t> </a:t>
            </a:r>
            <a:r>
              <a:rPr lang="nb-NO" sz="1400" dirty="0" err="1">
                <a:solidFill>
                  <a:srgbClr val="0066FF"/>
                </a:solidFill>
              </a:rPr>
              <a:t>enemy</a:t>
            </a:r>
            <a:r>
              <a:rPr lang="nb-NO" sz="1400" dirty="0">
                <a:solidFill>
                  <a:srgbClr val="0066FF"/>
                </a:solidFill>
              </a:rPr>
              <a:t> from </a:t>
            </a:r>
            <a:r>
              <a:rPr lang="nb-NO" sz="1400" dirty="0" err="1">
                <a:solidFill>
                  <a:srgbClr val="0066FF"/>
                </a:solidFill>
              </a:rPr>
              <a:t>doing</a:t>
            </a:r>
            <a:r>
              <a:rPr lang="nb-NO" sz="1400" dirty="0">
                <a:solidFill>
                  <a:srgbClr val="0066FF"/>
                </a:solidFill>
              </a:rPr>
              <a:t> it to </a:t>
            </a:r>
            <a:r>
              <a:rPr lang="nb-NO" sz="1400" dirty="0" err="1">
                <a:solidFill>
                  <a:srgbClr val="0066FF"/>
                </a:solidFill>
              </a:rPr>
              <a:t>you</a:t>
            </a:r>
            <a:r>
              <a:rPr lang="nb-NO" sz="1400" dirty="0">
                <a:solidFill>
                  <a:srgbClr val="0066FF"/>
                </a:solidFill>
              </a:rPr>
              <a:t> </a:t>
            </a:r>
            <a:r>
              <a:rPr lang="nb-NO" sz="1400" dirty="0" smtClean="0">
                <a:solidFill>
                  <a:srgbClr val="0066FF"/>
                </a:solidFill>
              </a:rPr>
              <a:t>– </a:t>
            </a:r>
            <a:r>
              <a:rPr lang="nb-NO" sz="1400" dirty="0">
                <a:solidFill>
                  <a:srgbClr val="0066FF"/>
                </a:solidFill>
              </a:rPr>
              <a:t>an </a:t>
            </a:r>
            <a:r>
              <a:rPr lang="nb-NO" sz="1400" dirty="0" err="1">
                <a:solidFill>
                  <a:srgbClr val="0066FF"/>
                </a:solidFill>
              </a:rPr>
              <a:t>attack</a:t>
            </a:r>
            <a:r>
              <a:rPr lang="nb-NO" sz="1400" dirty="0">
                <a:solidFill>
                  <a:srgbClr val="0066FF"/>
                </a:solidFill>
              </a:rPr>
              <a:t> </a:t>
            </a:r>
            <a:r>
              <a:rPr lang="nb-NO" sz="1400" dirty="0" err="1">
                <a:solidFill>
                  <a:srgbClr val="0066FF"/>
                </a:solidFill>
              </a:rPr>
              <a:t>without</a:t>
            </a:r>
            <a:r>
              <a:rPr lang="nb-NO" sz="1400" dirty="0">
                <a:solidFill>
                  <a:srgbClr val="0066FF"/>
                </a:solidFill>
              </a:rPr>
              <a:t> </a:t>
            </a:r>
            <a:r>
              <a:rPr lang="nb-NO" sz="1400" dirty="0" err="1">
                <a:solidFill>
                  <a:srgbClr val="0066FF"/>
                </a:solidFill>
              </a:rPr>
              <a:t>warning</a:t>
            </a:r>
            <a:endParaRPr lang="nb-NO" sz="1400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9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73</a:t>
            </a:fld>
            <a:endParaRPr lang="nb-NO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88205"/>
            <a:ext cx="2376263" cy="338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3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74</a:t>
            </a:fld>
            <a:endParaRPr lang="nb-NO"/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12324" r="42125" b="5077"/>
          <a:stretch/>
        </p:blipFill>
        <p:spPr>
          <a:xfrm>
            <a:off x="4050606" y="139487"/>
            <a:ext cx="4896544" cy="671851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2834285" cy="1368152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54" y="3102670"/>
            <a:ext cx="2393118" cy="314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0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75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539" y="62321"/>
            <a:ext cx="3563888" cy="3548766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22124" r="26375" b="7877"/>
          <a:stretch/>
        </p:blipFill>
        <p:spPr>
          <a:xfrm>
            <a:off x="179512" y="126916"/>
            <a:ext cx="4990755" cy="3327170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3" t="10924" r="28738" b="26817"/>
          <a:stretch/>
        </p:blipFill>
        <p:spPr>
          <a:xfrm>
            <a:off x="251519" y="3611087"/>
            <a:ext cx="4019627" cy="3202289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t="15124" r="38254" b="20151"/>
          <a:stretch/>
        </p:blipFill>
        <p:spPr>
          <a:xfrm>
            <a:off x="4271147" y="3611087"/>
            <a:ext cx="4806280" cy="30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8C0C83-3703-4498-9AD4-00C6FA4F4AE2}" type="slidenum">
              <a:rPr lang="nb-NO"/>
              <a:pPr>
                <a:defRPr/>
              </a:pPr>
              <a:t>76</a:t>
            </a:fld>
            <a:endParaRPr lang="nb-NO"/>
          </a:p>
        </p:txBody>
      </p:sp>
      <p:pic>
        <p:nvPicPr>
          <p:cNvPr id="5" name="Bilde 4" descr="gawande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1" t="10623" r="42270" b="6849"/>
          <a:stretch/>
        </p:blipFill>
        <p:spPr>
          <a:xfrm>
            <a:off x="251520" y="1340768"/>
            <a:ext cx="4392488" cy="5400966"/>
          </a:xfrm>
          <a:prstGeom prst="rect">
            <a:avLst/>
          </a:prstGeom>
        </p:spPr>
      </p:pic>
      <p:sp>
        <p:nvSpPr>
          <p:cNvPr id="2" name="Rektangel 1"/>
          <p:cNvSpPr/>
          <p:nvPr/>
        </p:nvSpPr>
        <p:spPr>
          <a:xfrm>
            <a:off x="395536" y="332656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b="1">
                <a:solidFill>
                  <a:srgbClr val="FF3300"/>
                </a:solidFill>
              </a:rPr>
              <a:t>Leger deltar i tortur og henrettelser, og utfører amputasjoner som straff</a:t>
            </a:r>
          </a:p>
        </p:txBody>
      </p:sp>
      <p:sp>
        <p:nvSpPr>
          <p:cNvPr id="6" name="Rektangel 5"/>
          <p:cNvSpPr/>
          <p:nvPr/>
        </p:nvSpPr>
        <p:spPr>
          <a:xfrm>
            <a:off x="5652120" y="1628800"/>
            <a:ext cx="288032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nb-NO" sz="2400">
                <a:solidFill>
                  <a:srgbClr val="008000"/>
                </a:solidFill>
              </a:rPr>
              <a:t>www.nejm.org/doi/full/10.1056/NEJMp0800378</a:t>
            </a:r>
          </a:p>
        </p:txBody>
      </p:sp>
      <p:pic>
        <p:nvPicPr>
          <p:cNvPr id="3" name="Bilde 2" descr="gaw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1" t="19402" r="30556" b="19915"/>
          <a:stretch/>
        </p:blipFill>
        <p:spPr>
          <a:xfrm>
            <a:off x="4708365" y="3212977"/>
            <a:ext cx="4435635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77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 rotWithShape="1">
          <a:blip r:embed="rId2"/>
          <a:srcRect l="22120" t="9217" r="6063" b="14763"/>
          <a:stretch/>
        </p:blipFill>
        <p:spPr>
          <a:xfrm>
            <a:off x="5077296" y="44624"/>
            <a:ext cx="4067944" cy="2960388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88640"/>
            <a:ext cx="4902200" cy="5118100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 rotWithShape="1">
          <a:blip r:embed="rId4"/>
          <a:srcRect l="21047" t="6250" r="7478" b="24044"/>
          <a:stretch/>
        </p:blipFill>
        <p:spPr>
          <a:xfrm>
            <a:off x="4099421" y="4077073"/>
            <a:ext cx="5044579" cy="2767354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2780928"/>
            <a:ext cx="2592288" cy="185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899592" y="214313"/>
            <a:ext cx="8044383" cy="1486495"/>
          </a:xfrm>
        </p:spPr>
        <p:txBody>
          <a:bodyPr/>
          <a:lstStyle/>
          <a:p>
            <a:r>
              <a:rPr lang="nb-NO" b="1"/>
              <a:t>Atul Gawande </a:t>
            </a:r>
            <a:r>
              <a:rPr lang="nb-NO"/>
              <a:t/>
            </a:r>
            <a:br>
              <a:rPr lang="nb-NO"/>
            </a:br>
            <a:r>
              <a:rPr lang="nb-NO"/>
              <a:t>http://atulgawande.com/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774438" y="2132856"/>
            <a:ext cx="7685994" cy="4392487"/>
          </a:xfrm>
        </p:spPr>
        <p:txBody>
          <a:bodyPr/>
          <a:lstStyle/>
          <a:p>
            <a:r>
              <a:rPr lang="nb-NO" sz="2400"/>
              <a:t>”Evidence from execution logs showed that six of the last eight prisoners executed in California had not stopped breathing before technicians gave the paralytic agent, raising a serious possibility that prisoners experienced suffocation from the paralytic, </a:t>
            </a:r>
            <a:r>
              <a:rPr lang="nb-NO" sz="2400" u="sng"/>
              <a:t>a feeling much like being buried alive, and felt intense pain from the potassium bolus</a:t>
            </a:r>
            <a:r>
              <a:rPr lang="nb-NO" sz="2400"/>
              <a:t>. This experience would be unacceptable under the Constitution’s Eighth Amendment protections against cruel and unusual punishment.”</a:t>
            </a:r>
          </a:p>
          <a:p>
            <a:pPr lvl="1"/>
            <a:r>
              <a:rPr lang="nb-NO" sz="2000"/>
              <a:t>(Gawande, 2006, p. 1221).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8C0C83-3703-4498-9AD4-00C6FA4F4AE2}" type="slidenum">
              <a:rPr lang="nb-NO"/>
              <a:pPr>
                <a:defRPr/>
              </a:pPr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103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98A4F-AAD7-4850-B979-C81037F2583E}" type="slidenum">
              <a:rPr lang="nb-NO"/>
              <a:pPr/>
              <a:t>79</a:t>
            </a:fld>
            <a:endParaRPr lang="nb-NO"/>
          </a:p>
        </p:txBody>
      </p:sp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 fire prinsipper for helseetikk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2204864"/>
            <a:ext cx="7921625" cy="4535488"/>
          </a:xfrm>
        </p:spPr>
        <p:txBody>
          <a:bodyPr/>
          <a:lstStyle/>
          <a:p>
            <a:pPr marL="533400" indent="-533400">
              <a:buFont typeface="Wingdings" pitchFamily="2" charset="2"/>
              <a:buNone/>
            </a:pPr>
            <a:r>
              <a:rPr lang="nb-NO" sz="2400" b="1" dirty="0">
                <a:solidFill>
                  <a:srgbClr val="008000"/>
                </a:solidFill>
              </a:rPr>
              <a:t>1.</a:t>
            </a:r>
            <a:r>
              <a:rPr lang="nb-NO" sz="2400" b="1" dirty="0"/>
              <a:t>	</a:t>
            </a:r>
            <a:r>
              <a:rPr lang="nb-NO" sz="2400" b="1" u="sng" dirty="0"/>
              <a:t>Velgjørenhet</a:t>
            </a:r>
            <a:r>
              <a:rPr lang="nb-NO" sz="2400" dirty="0"/>
              <a:t> </a:t>
            </a:r>
            <a:r>
              <a:rPr lang="nb-NO" sz="2400" b="1" dirty="0">
                <a:solidFill>
                  <a:schemeClr val="hlink"/>
                </a:solidFill>
              </a:rPr>
              <a:t>(Beneficence) </a:t>
            </a:r>
            <a:r>
              <a:rPr lang="nb-NO" sz="2400" dirty="0"/>
              <a:t>– forpliktelsen til å handle til pasientens fordel og til å avveie fordeler og ulemper </a:t>
            </a:r>
          </a:p>
          <a:p>
            <a:pPr marL="533400" indent="-533400">
              <a:buFont typeface="Wingdings" pitchFamily="2" charset="2"/>
              <a:buNone/>
            </a:pPr>
            <a:r>
              <a:rPr lang="nb-NO" sz="2400" b="1" dirty="0">
                <a:solidFill>
                  <a:srgbClr val="008000"/>
                </a:solidFill>
              </a:rPr>
              <a:t>2.</a:t>
            </a:r>
            <a:r>
              <a:rPr lang="nb-NO" sz="2400" b="1" dirty="0"/>
              <a:t>	</a:t>
            </a:r>
            <a:r>
              <a:rPr lang="nb-NO" sz="2400" b="1" u="sng" dirty="0"/>
              <a:t>Ikke skade</a:t>
            </a:r>
            <a:r>
              <a:rPr lang="nb-NO" sz="2400" dirty="0"/>
              <a:t> </a:t>
            </a:r>
            <a:r>
              <a:rPr lang="nb-NO" sz="2400" b="1" dirty="0">
                <a:solidFill>
                  <a:schemeClr val="hlink"/>
                </a:solidFill>
              </a:rPr>
              <a:t>(Non-maleficence) </a:t>
            </a:r>
            <a:r>
              <a:rPr lang="nb-NO" sz="2400" dirty="0"/>
              <a:t>– forpliktelsen til å unngå å påføre skade </a:t>
            </a:r>
          </a:p>
          <a:p>
            <a:pPr marL="533400" indent="-533400">
              <a:buFont typeface="Wingdings" pitchFamily="2" charset="2"/>
              <a:buNone/>
            </a:pPr>
            <a:r>
              <a:rPr lang="nb-NO" sz="2400" b="1" dirty="0">
                <a:solidFill>
                  <a:srgbClr val="008000"/>
                </a:solidFill>
              </a:rPr>
              <a:t>3.</a:t>
            </a:r>
            <a:r>
              <a:rPr lang="nb-NO" sz="2400" b="1" dirty="0"/>
              <a:t>	</a:t>
            </a:r>
            <a:r>
              <a:rPr lang="nb-NO" sz="2400" b="1" u="sng" dirty="0"/>
              <a:t>Respekt for selvbestemmelse</a:t>
            </a:r>
            <a:r>
              <a:rPr lang="nb-NO" sz="2400" dirty="0"/>
              <a:t> </a:t>
            </a:r>
            <a:r>
              <a:rPr lang="nb-NO" sz="2400" b="1" dirty="0">
                <a:solidFill>
                  <a:schemeClr val="hlink"/>
                </a:solidFill>
              </a:rPr>
              <a:t>(Autonomy) </a:t>
            </a:r>
            <a:r>
              <a:rPr lang="nb-NO" sz="2400" dirty="0"/>
              <a:t>– forpliktelsen til å respektere autonome personers evne til å ta beslutninger </a:t>
            </a:r>
          </a:p>
          <a:p>
            <a:pPr marL="533400" indent="-533400">
              <a:buFont typeface="Wingdings" pitchFamily="2" charset="2"/>
              <a:buNone/>
            </a:pPr>
            <a:r>
              <a:rPr lang="nb-NO" sz="2400" b="1" dirty="0">
                <a:solidFill>
                  <a:srgbClr val="008000"/>
                </a:solidFill>
              </a:rPr>
              <a:t>4.</a:t>
            </a:r>
            <a:r>
              <a:rPr lang="nb-NO" sz="2400" b="1" dirty="0"/>
              <a:t>	</a:t>
            </a:r>
            <a:r>
              <a:rPr lang="nb-NO" sz="2400" b="1" u="sng" dirty="0"/>
              <a:t>Rettferdighet</a:t>
            </a:r>
            <a:r>
              <a:rPr lang="nb-NO" sz="2400" dirty="0"/>
              <a:t> </a:t>
            </a:r>
            <a:r>
              <a:rPr lang="nb-NO" sz="2400" b="1" dirty="0">
                <a:solidFill>
                  <a:schemeClr val="hlink"/>
                </a:solidFill>
              </a:rPr>
              <a:t>(Justice) </a:t>
            </a:r>
            <a:r>
              <a:rPr lang="nb-NO" sz="2400" dirty="0"/>
              <a:t>– forpliktelsen til å sørge for en rimelig fordeling av fordeler og ulemper</a:t>
            </a:r>
          </a:p>
        </p:txBody>
      </p:sp>
    </p:spTree>
    <p:extLst>
      <p:ext uri="{BB962C8B-B14F-4D97-AF65-F5344CB8AC3E}">
        <p14:creationId xmlns:p14="http://schemas.microsoft.com/office/powerpoint/2010/main" val="376710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8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91800" cy="68580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05771"/>
            <a:ext cx="4114800" cy="655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4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9F004-CBC9-4A24-A5CE-582D771D382F}" type="slidenum">
              <a:rPr lang="nb-NO"/>
              <a:pPr/>
              <a:t>80</a:t>
            </a:fld>
            <a:endParaRPr lang="nb-NO"/>
          </a:p>
        </p:txBody>
      </p:sp>
      <p:sp>
        <p:nvSpPr>
          <p:cNvPr id="320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3816102" cy="5084415"/>
          </a:xfrm>
        </p:spPr>
        <p:txBody>
          <a:bodyPr/>
          <a:lstStyle/>
          <a:p>
            <a:r>
              <a:rPr lang="nb-NO" dirty="0"/>
              <a:t>First published 1979</a:t>
            </a:r>
          </a:p>
          <a:p>
            <a:pPr>
              <a:lnSpc>
                <a:spcPct val="50000"/>
              </a:lnSpc>
              <a:buFont typeface="Wingdings" pitchFamily="-107" charset="2"/>
              <a:buNone/>
            </a:pPr>
            <a:endParaRPr lang="nb-NO" dirty="0"/>
          </a:p>
          <a:p>
            <a:r>
              <a:rPr lang="nb-NO" dirty="0"/>
              <a:t>6th edition — New York: Oxford University Press, 2009</a:t>
            </a:r>
          </a:p>
        </p:txBody>
      </p:sp>
      <p:pic>
        <p:nvPicPr>
          <p:cNvPr id="3205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59313" y="0"/>
            <a:ext cx="44846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18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143000" y="0"/>
            <a:ext cx="7688261" cy="838200"/>
          </a:xfrm>
        </p:spPr>
        <p:txBody>
          <a:bodyPr/>
          <a:lstStyle/>
          <a:p>
            <a:r>
              <a:rPr lang="nn-NO"/>
              <a:t>Johannes Kepler (1571-1630)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20BBD-4132-4235-A1F1-E06397753A5E}" type="slidenum">
              <a:rPr lang="nb-NO"/>
              <a:pPr/>
              <a:t>9</a:t>
            </a:fld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032"/>
            <a:ext cx="9144000" cy="599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rmoni">
  <a:themeElements>
    <a:clrScheme name="Harmoni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Harmoni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Harmoni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rmoni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armoni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rmoni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rmoni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armoni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8106</TotalTime>
  <Words>2388</Words>
  <Application>Microsoft Macintosh PowerPoint</Application>
  <PresentationFormat>Skjermfremvisning (4:3)</PresentationFormat>
  <Paragraphs>364</Paragraphs>
  <Slides>80</Slides>
  <Notes>2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80</vt:i4>
      </vt:variant>
    </vt:vector>
  </HeadingPairs>
  <TitlesOfParts>
    <vt:vector size="89" baseType="lpstr">
      <vt:lpstr>CG Times</vt:lpstr>
      <vt:lpstr>Helvetica</vt:lpstr>
      <vt:lpstr>ＭＳ Ｐゴシック</vt:lpstr>
      <vt:lpstr>Symbol</vt:lpstr>
      <vt:lpstr>Tahoma</vt:lpstr>
      <vt:lpstr>Times New Roman</vt:lpstr>
      <vt:lpstr>Wingdings</vt:lpstr>
      <vt:lpstr>Arial</vt:lpstr>
      <vt:lpstr>Harmoni</vt:lpstr>
      <vt:lpstr>Etikk og vitenskap - kap. 3 &amp; 4 </vt:lpstr>
      <vt:lpstr>Ethics and Science: An Introduction (Cambridge Applied Ethics)  by Adam Briggle &amp; Carl Mitcham</vt:lpstr>
      <vt:lpstr>3. Science and its norms </vt:lpstr>
      <vt:lpstr>PowerPoint-presentasjon</vt:lpstr>
      <vt:lpstr>Forordet:</vt:lpstr>
      <vt:lpstr>To ulike syn på vitenskapelige teorier:</vt:lpstr>
      <vt:lpstr>Per Strømholm Den vitenskapelige revolusjonen 1500-1700.  Oslo: Solum, 1984.</vt:lpstr>
      <vt:lpstr>PowerPoint-presentasjon</vt:lpstr>
      <vt:lpstr>Johannes Kepler (1571-1630)</vt:lpstr>
      <vt:lpstr>Galileo Galilei (1564-1642)</vt:lpstr>
      <vt:lpstr>Emergence of natural philosophy</vt:lpstr>
      <vt:lpstr>AUGUSTIN (354-430)</vt:lpstr>
      <vt:lpstr>Verdensutviklingen</vt:lpstr>
      <vt:lpstr>Skapelsen</vt:lpstr>
      <vt:lpstr>Fornuft &amp; kropp</vt:lpstr>
      <vt:lpstr>  THOMAS AQUINAS   (1224-1274)</vt:lpstr>
      <vt:lpstr>To typer sannheter:</vt:lpstr>
      <vt:lpstr>Overlapp  mellom A og B</vt:lpstr>
      <vt:lpstr>The social institutionalization of science </vt:lpstr>
      <vt:lpstr>Scientific methods and epistemological norms </vt:lpstr>
      <vt:lpstr>Social norms in science (The creation of modern natural science:)</vt:lpstr>
      <vt:lpstr>Social norms in science</vt:lpstr>
      <vt:lpstr>PowerPoint-presentasjon</vt:lpstr>
      <vt:lpstr>PowerPoint-presentasjon</vt:lpstr>
      <vt:lpstr>Hva er ”det godes tjeneste”? Extending reflection: anthropologists and the military</vt:lpstr>
      <vt:lpstr>PowerPoint-presentasjon</vt:lpstr>
      <vt:lpstr>EXPH0004: Øvingsoppgave 2, høst 2013</vt:lpstr>
      <vt:lpstr>Øvingsoppgave, forts. ...</vt:lpstr>
      <vt:lpstr>Øvingsoppgave, forts. ...</vt:lpstr>
      <vt:lpstr>4. Research ethics I: responsible conduct </vt:lpstr>
      <vt:lpstr>Setting the stage: a cloning scandal NB! Reproduktiv vs.  terapeutisk kloning  (www.bion.no/temaer/ kloning)</vt:lpstr>
      <vt:lpstr>PowerPoint-presentasjon</vt:lpstr>
      <vt:lpstr>PowerPoint-presentasjon</vt:lpstr>
      <vt:lpstr>Bezwoda-saken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From norms to realities</vt:lpstr>
      <vt:lpstr>PowerPoint-presentasjon</vt:lpstr>
      <vt:lpstr>From norms to realities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Andre faktorer som påvirker publisering:</vt:lpstr>
      <vt:lpstr>PowerPoint-presentasjon</vt:lpstr>
      <vt:lpstr>Har forfattere/forskere faktisk lest arbeidene de siterer?</vt:lpstr>
      <vt:lpstr>PowerPoint-presentasjon</vt:lpstr>
      <vt:lpstr>Noen flere tematikker:</vt:lpstr>
      <vt:lpstr>Euthanasia</vt:lpstr>
      <vt:lpstr>Norwegian patients Trondheim University Hospital,  Palliative Medicine Unit, Cancer Dept.</vt:lpstr>
      <vt:lpstr>Intellectual Property,  B&amp;M s. 116-118.</vt:lpstr>
      <vt:lpstr>PowerPoint-presentasjon</vt:lpstr>
      <vt:lpstr>The psychology  of torture, B&amp;M s. 98-99.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Kan tortur forsvares? Kantianisme vs. utilitarisme</vt:lpstr>
      <vt:lpstr>Nyere utilitarisme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Atul Gawande  http://atulgawande.com/</vt:lpstr>
      <vt:lpstr>De fire prinsipper for helseetikk</vt:lpstr>
      <vt:lpstr>PowerPoint-presentasjon</vt:lpstr>
    </vt:vector>
  </TitlesOfParts>
  <Company>ntnu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Aktiv dødshjelp –  hva er det, hvordan utføres det, og hva vet vi om legenes og pasientenes syn?</dc:title>
  <dc:creator>larsmat</dc:creator>
  <cp:lastModifiedBy>Lars Johan Materstvedt</cp:lastModifiedBy>
  <cp:revision>691</cp:revision>
  <cp:lastPrinted>2016-03-09T18:43:29Z</cp:lastPrinted>
  <dcterms:created xsi:type="dcterms:W3CDTF">2003-09-18T22:33:49Z</dcterms:created>
  <dcterms:modified xsi:type="dcterms:W3CDTF">2016-03-09T18:59:56Z</dcterms:modified>
</cp:coreProperties>
</file>